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339" r:id="rId2"/>
    <p:sldId id="340" r:id="rId3"/>
    <p:sldId id="370" r:id="rId4"/>
    <p:sldId id="364" r:id="rId5"/>
    <p:sldId id="386" r:id="rId6"/>
    <p:sldId id="399" r:id="rId7"/>
    <p:sldId id="400" r:id="rId8"/>
    <p:sldId id="365" r:id="rId9"/>
    <p:sldId id="382" r:id="rId10"/>
    <p:sldId id="371" r:id="rId11"/>
    <p:sldId id="383" r:id="rId12"/>
    <p:sldId id="367" r:id="rId13"/>
    <p:sldId id="372" r:id="rId14"/>
    <p:sldId id="381" r:id="rId15"/>
    <p:sldId id="368" r:id="rId16"/>
    <p:sldId id="373" r:id="rId17"/>
    <p:sldId id="384" r:id="rId18"/>
    <p:sldId id="397" r:id="rId19"/>
    <p:sldId id="398" r:id="rId20"/>
    <p:sldId id="329" r:id="rId21"/>
    <p:sldId id="401" r:id="rId22"/>
    <p:sldId id="402" r:id="rId23"/>
    <p:sldId id="403" r:id="rId24"/>
    <p:sldId id="359" r:id="rId25"/>
    <p:sldId id="358" r:id="rId26"/>
    <p:sldId id="360" r:id="rId27"/>
    <p:sldId id="408" r:id="rId28"/>
    <p:sldId id="333" r:id="rId29"/>
    <p:sldId id="404" r:id="rId30"/>
    <p:sldId id="32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7777"/>
    <a:srgbClr val="6D97C9"/>
    <a:srgbClr val="EECACA"/>
    <a:srgbClr val="8FAFD5"/>
    <a:srgbClr val="DEE7F2"/>
    <a:srgbClr val="8828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211" autoAdjust="0"/>
    <p:restoredTop sz="94660"/>
  </p:normalViewPr>
  <p:slideViewPr>
    <p:cSldViewPr>
      <p:cViewPr>
        <p:scale>
          <a:sx n="100" d="100"/>
          <a:sy n="100" d="100"/>
        </p:scale>
        <p:origin x="-1944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0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1.xlsx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6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7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8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9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lang="ka-GE" sz="2400"/>
            </a:pPr>
            <a:r>
              <a:rPr lang="en-US" sz="2800" b="1" dirty="0" smtClean="0">
                <a:solidFill>
                  <a:srgbClr val="0070C0"/>
                </a:solidFill>
                <a:effectLst/>
                <a:latin typeface="+mj-lt"/>
              </a:rPr>
              <a:t>The Replies received to FOI requests in</a:t>
            </a:r>
            <a:r>
              <a:rPr lang="en-US" sz="2800" b="1" baseline="0" dirty="0" smtClean="0">
                <a:solidFill>
                  <a:srgbClr val="0070C0"/>
                </a:solidFill>
                <a:effectLst/>
                <a:latin typeface="+mj-lt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effectLst/>
                <a:latin typeface="+mj-lt"/>
              </a:rPr>
              <a:t>2015</a:t>
            </a:r>
            <a:endParaRPr lang="en-US" sz="2800" b="1" dirty="0">
              <a:solidFill>
                <a:srgbClr val="0070C0"/>
              </a:solidFill>
              <a:effectLst/>
              <a:latin typeface="+mj-lt"/>
            </a:endParaRPr>
          </a:p>
        </c:rich>
      </c:tx>
      <c:layout>
        <c:manualLayout>
          <c:xMode val="edge"/>
          <c:yMode val="edge"/>
          <c:x val="0.10025590551181103"/>
          <c:y val="4.5257089822541938E-2"/>
        </c:manualLayout>
      </c:layout>
    </c:title>
    <c:plotArea>
      <c:layout>
        <c:manualLayout>
          <c:layoutTarget val="inner"/>
          <c:xMode val="edge"/>
          <c:yMode val="edge"/>
          <c:x val="0.27566283902012251"/>
          <c:y val="0.25189427936688863"/>
          <c:w val="0.42886187664042041"/>
          <c:h val="0.6458110117699763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1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1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chemeClr val="accent1">
                  <a:lumMod val="20000"/>
                  <a:lumOff val="80000"/>
                </a:schemeClr>
              </a:solidFill>
            </c:spPr>
          </c:dPt>
          <c:dLbls>
            <c:dLbl>
              <c:idx val="0"/>
              <c:layout>
                <c:manualLayout>
                  <c:x val="3.5156430058303011E-2"/>
                  <c:y val="-7.0842479778584724E-2"/>
                </c:manualLayout>
              </c:layout>
              <c:tx>
                <c:rich>
                  <a:bodyPr/>
                  <a:lstStyle/>
                  <a:p>
                    <a:pPr algn="just">
                      <a:defRPr lang="ka-GE" sz="1600" b="1">
                        <a:latin typeface="+mj-lt"/>
                      </a:defRPr>
                    </a:pPr>
                    <a:r>
                      <a:rPr lang="en-US" dirty="0" smtClean="0">
                        <a:latin typeface="+mj-lt"/>
                      </a:rPr>
                      <a:t>Complete</a:t>
                    </a:r>
                    <a:r>
                      <a:rPr>
                        <a:latin typeface="+mj-lt"/>
                      </a:rPr>
                      <a:t>
70.27%</a:t>
                    </a:r>
                  </a:p>
                </c:rich>
              </c:tx>
              <c:numFmt formatCode="0.00%" sourceLinked="0"/>
              <c:spPr/>
              <c:showCatName val="1"/>
              <c:showPercent val="1"/>
            </c:dLbl>
            <c:dLbl>
              <c:idx val="1"/>
              <c:layout>
                <c:manualLayout>
                  <c:x val="-7.1882108486439247E-3"/>
                  <c:y val="4.4524005184256874E-3"/>
                </c:manualLayout>
              </c:layout>
              <c:tx>
                <c:rich>
                  <a:bodyPr/>
                  <a:lstStyle/>
                  <a:p>
                    <a:pPr algn="just">
                      <a:defRPr lang="ka-GE" sz="1600" b="1">
                        <a:latin typeface="+mj-lt"/>
                      </a:defRPr>
                    </a:pPr>
                    <a:r>
                      <a:rPr lang="en-US" sz="1600" dirty="0" smtClean="0">
                        <a:latin typeface="+mj-lt"/>
                      </a:rPr>
                      <a:t>Incomplete</a:t>
                    </a:r>
                    <a:r>
                      <a:rPr lang="ka-GE" sz="1600" dirty="0">
                        <a:latin typeface="+mj-lt"/>
                      </a:rPr>
                      <a:t>
7.77%</a:t>
                    </a:r>
                  </a:p>
                </c:rich>
              </c:tx>
              <c:numFmt formatCode="0.00%" sourceLinked="0"/>
              <c:spPr/>
              <c:showCatName val="1"/>
              <c:showPercent val="1"/>
            </c:dLbl>
            <c:dLbl>
              <c:idx val="2"/>
              <c:layout>
                <c:manualLayout>
                  <c:x val="-1.9324763152546623E-2"/>
                  <c:y val="9.6054965606366775E-3"/>
                </c:manualLayout>
              </c:layout>
              <c:tx>
                <c:rich>
                  <a:bodyPr/>
                  <a:lstStyle/>
                  <a:p>
                    <a:pPr algn="just">
                      <a:defRPr lang="ka-GE" sz="1600" b="1">
                        <a:latin typeface="+mj-lt"/>
                      </a:defRPr>
                    </a:pPr>
                    <a:r>
                      <a:rPr lang="en-US" dirty="0" smtClean="0">
                        <a:latin typeface="+mj-lt"/>
                      </a:rPr>
                      <a:t>Without Reply</a:t>
                    </a:r>
                    <a:r>
                      <a:rPr>
                        <a:latin typeface="+mj-lt"/>
                      </a:rPr>
                      <a:t>
20.84%</a:t>
                    </a:r>
                  </a:p>
                </c:rich>
              </c:tx>
              <c:numFmt formatCode="0.00%" sourceLinked="0"/>
              <c:spPr/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1.1303103031722207E-2"/>
                  <c:y val="-9.2286613347761001E-3"/>
                </c:manualLayout>
              </c:layout>
              <c:tx>
                <c:rich>
                  <a:bodyPr/>
                  <a:lstStyle/>
                  <a:p>
                    <a:pPr algn="just">
                      <a:defRPr lang="ka-GE" sz="1600" b="1">
                        <a:latin typeface="+mj-lt"/>
                      </a:defRPr>
                    </a:pPr>
                    <a:r>
                      <a:rPr lang="en-US" dirty="0" smtClean="0">
                        <a:latin typeface="+mj-lt"/>
                      </a:rPr>
                      <a:t>Refusal</a:t>
                    </a:r>
                    <a:r>
                      <a:rPr>
                        <a:latin typeface="+mj-lt"/>
                      </a:rPr>
                      <a:t>
1.12%</a:t>
                    </a:r>
                  </a:p>
                </c:rich>
              </c:tx>
              <c:numFmt formatCode="0.00%" sourceLinked="0"/>
              <c:spPr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 algn="just">
                  <a:defRPr lang="ka-GE" sz="1600" b="1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Sheet1!$A$2:$A$5</c:f>
              <c:strCache>
                <c:ptCount val="4"/>
                <c:pt idx="0">
                  <c:v>სრულყოფილი</c:v>
                </c:pt>
                <c:pt idx="1">
                  <c:v>არასრულყოფილი</c:v>
                </c:pt>
                <c:pt idx="2">
                  <c:v>უპასუხო</c:v>
                </c:pt>
                <c:pt idx="3">
                  <c:v>უარი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3961</c:v>
                </c:pt>
                <c:pt idx="1">
                  <c:v>438</c:v>
                </c:pt>
                <c:pt idx="2">
                  <c:v>1175</c:v>
                </c:pt>
                <c:pt idx="3">
                  <c:v>63</c:v>
                </c:pt>
              </c:numCache>
            </c:numRef>
          </c:val>
        </c:ser>
        <c:firstSliceAng val="0"/>
      </c:pieChart>
      <c:spPr>
        <a:noFill/>
        <a:ln w="25398">
          <a:noFill/>
        </a:ln>
      </c:spPr>
    </c:plotArea>
    <c:plotVisOnly val="1"/>
    <c:dispBlanksAs val="zero"/>
  </c:chart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600"/>
            </a:pPr>
            <a:r>
              <a:rPr lang="en-US" sz="2000" dirty="0" smtClean="0">
                <a:solidFill>
                  <a:schemeClr val="accent1"/>
                </a:solidFill>
                <a:effectLst/>
                <a:latin typeface="+mj-lt"/>
              </a:rPr>
              <a:t>Average</a:t>
            </a:r>
            <a:r>
              <a:rPr lang="en-US" sz="2000" baseline="0" dirty="0" smtClean="0">
                <a:solidFill>
                  <a:schemeClr val="accent1"/>
                </a:solidFill>
                <a:effectLst/>
                <a:latin typeface="+mj-lt"/>
              </a:rPr>
              <a:t> Indices of Access to Information in case of Regional Bodies in </a:t>
            </a:r>
            <a:r>
              <a:rPr lang="ka-GE" sz="2000" dirty="0" smtClean="0">
                <a:solidFill>
                  <a:schemeClr val="accent1"/>
                </a:solidFill>
                <a:effectLst/>
                <a:latin typeface="+mj-lt"/>
              </a:rPr>
              <a:t>2015 </a:t>
            </a:r>
            <a:r>
              <a:rPr lang="en-US" sz="2000" dirty="0" smtClean="0">
                <a:solidFill>
                  <a:schemeClr val="accent1"/>
                </a:solidFill>
                <a:effectLst/>
                <a:latin typeface="+mj-lt"/>
              </a:rPr>
              <a:t>(City</a:t>
            </a:r>
            <a:r>
              <a:rPr lang="en-US" sz="2000" baseline="0" dirty="0" smtClean="0">
                <a:solidFill>
                  <a:schemeClr val="accent1"/>
                </a:solidFill>
                <a:effectLst/>
                <a:latin typeface="+mj-lt"/>
              </a:rPr>
              <a:t> Halls, Municipal Boards, Municipal Councils, Administrations of State Representative-Governors)</a:t>
            </a:r>
            <a:endParaRPr lang="en-US" sz="2000" dirty="0">
              <a:solidFill>
                <a:schemeClr val="accent1"/>
              </a:solidFill>
              <a:effectLst/>
              <a:latin typeface="+mj-lt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7.8073089700996703E-2"/>
          <c:y val="0.24565756823821316"/>
          <c:w val="0.89700996677740852"/>
          <c:h val="0.34187823421297203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lang="ka-GE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Sheet1!$A$2:$A$11</c:f>
              <c:strCache>
                <c:ptCount val="10"/>
                <c:pt idx="0">
                  <c:v>Shida Kartli</c:v>
                </c:pt>
                <c:pt idx="1">
                  <c:v>Kakheti</c:v>
                </c:pt>
                <c:pt idx="2">
                  <c:v>Adjara</c:v>
                </c:pt>
                <c:pt idx="3">
                  <c:v>Racha-Letchkhumi and Kvemo Svaneti</c:v>
                </c:pt>
                <c:pt idx="4">
                  <c:v>Samegrelo-Zemo Svaneti</c:v>
                </c:pt>
                <c:pt idx="5">
                  <c:v>Guria</c:v>
                </c:pt>
                <c:pt idx="6">
                  <c:v>Mtskheta-Mtianeti</c:v>
                </c:pt>
                <c:pt idx="7">
                  <c:v>Samtskhe Javakheti</c:v>
                </c:pt>
                <c:pt idx="8">
                  <c:v>Imereti</c:v>
                </c:pt>
                <c:pt idx="9">
                  <c:v>Kvemo Kartli</c:v>
                </c:pt>
              </c:strCache>
            </c:strRef>
          </c:cat>
          <c:val>
            <c:numRef>
              <c:f>Sheet1!$B$2:$B$11</c:f>
              <c:numCache>
                <c:formatCode>0.00%</c:formatCode>
                <c:ptCount val="10"/>
                <c:pt idx="0">
                  <c:v>0.92127272727272713</c:v>
                </c:pt>
                <c:pt idx="1">
                  <c:v>0.88147368421052597</c:v>
                </c:pt>
                <c:pt idx="2">
                  <c:v>0.8430833333333333</c:v>
                </c:pt>
                <c:pt idx="3">
                  <c:v>0.8418181818181818</c:v>
                </c:pt>
                <c:pt idx="4">
                  <c:v>0.83152380952380955</c:v>
                </c:pt>
                <c:pt idx="5">
                  <c:v>0.82144444444444442</c:v>
                </c:pt>
                <c:pt idx="6">
                  <c:v>0.79618181818181821</c:v>
                </c:pt>
                <c:pt idx="7">
                  <c:v>0.76146666666666674</c:v>
                </c:pt>
                <c:pt idx="8">
                  <c:v>0.74647999999999992</c:v>
                </c:pt>
                <c:pt idx="9">
                  <c:v>0.65193333333333336</c:v>
                </c:pt>
              </c:numCache>
            </c:numRef>
          </c:val>
        </c:ser>
        <c:axId val="128246528"/>
        <c:axId val="128248064"/>
      </c:barChart>
      <c:catAx>
        <c:axId val="1282465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ka-GE" sz="1400">
                <a:latin typeface="+mj-lt"/>
              </a:defRPr>
            </a:pPr>
            <a:endParaRPr lang="en-US"/>
          </a:p>
        </c:txPr>
        <c:crossAx val="128248064"/>
        <c:crosses val="autoZero"/>
        <c:auto val="1"/>
        <c:lblAlgn val="ctr"/>
        <c:lblOffset val="100"/>
      </c:catAx>
      <c:valAx>
        <c:axId val="128248064"/>
        <c:scaling>
          <c:orientation val="minMax"/>
        </c:scaling>
        <c:delete val="1"/>
        <c:axPos val="l"/>
        <c:numFmt formatCode="0.00%" sourceLinked="1"/>
        <c:tickLblPos val="nextTo"/>
        <c:crossAx val="128246528"/>
        <c:crosses val="autoZero"/>
        <c:crossBetween val="between"/>
      </c:valAx>
    </c:plotArea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ru-RU" sz="2000">
                <a:latin typeface="+mj-lt"/>
              </a:defRPr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+mj-lt"/>
              </a:rPr>
              <a:t>Administrative Appeals submitted by IDFI</a:t>
            </a:r>
            <a:endParaRPr lang="ka-GE" sz="2800" dirty="0">
              <a:solidFill>
                <a:srgbClr val="0070C0"/>
              </a:solidFill>
              <a:effectLst/>
              <a:latin typeface="+mj-lt"/>
            </a:endParaRPr>
          </a:p>
        </c:rich>
      </c:tx>
      <c:layout>
        <c:manualLayout>
          <c:xMode val="edge"/>
          <c:yMode val="edge"/>
          <c:x val="0.10845177149837051"/>
          <c:y val="1.5752351069405673E-2"/>
        </c:manualLayout>
      </c:layout>
    </c:title>
    <c:plotArea>
      <c:layout>
        <c:manualLayout>
          <c:layoutTarget val="inner"/>
          <c:xMode val="edge"/>
          <c:yMode val="edge"/>
          <c:x val="0.52963959290651674"/>
          <c:y val="0.28642328073453804"/>
          <c:w val="0.46281806494537103"/>
          <c:h val="0.692338353073687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IDFI-ის მიერ წარდგენილი ადმინისტრაციული საჩივრები (სულ 47)</c:v>
                </c:pt>
              </c:strCache>
            </c:strRef>
          </c:tx>
          <c:explosion val="14"/>
          <c:dPt>
            <c:idx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spPr>
              <a:solidFill>
                <a:srgbClr val="CB7777"/>
              </a:solidFill>
            </c:spPr>
          </c:dPt>
          <c:dPt>
            <c:idx val="2"/>
            <c:explosion val="0"/>
            <c:spPr>
              <a:solidFill>
                <a:srgbClr val="4F81BD">
                  <a:lumMod val="20000"/>
                  <a:lumOff val="80000"/>
                </a:srgbClr>
              </a:solidFill>
            </c:spPr>
          </c:dPt>
          <c:dLbls>
            <c:dLbl>
              <c:idx val="1"/>
              <c:layout>
                <c:manualLayout>
                  <c:x val="8.2682406078610257E-2"/>
                  <c:y val="-6.4133550036924739E-2"/>
                </c:manualLayout>
              </c:layout>
              <c:showVal val="1"/>
            </c:dLbl>
            <c:dLbl>
              <c:idx val="2"/>
              <c:spPr/>
              <c:txPr>
                <a:bodyPr/>
                <a:lstStyle/>
                <a:p>
                  <a:pPr>
                    <a:defRPr lang="ka-GE" sz="2400">
                      <a:solidFill>
                        <a:sysClr val="windowText" lastClr="000000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lang="ka-GE" sz="240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Sheet1!$A$2:$A$4</c:f>
              <c:strCache>
                <c:ptCount val="3"/>
                <c:pt idx="0">
                  <c:v>Information released fully or partially</c:v>
                </c:pt>
                <c:pt idx="1">
                  <c:v>Information not disclosed</c:v>
                </c:pt>
                <c:pt idx="2">
                  <c:v>Administrative proceedings underway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1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 w="21420">
          <a:noFill/>
        </a:ln>
      </c:spPr>
    </c:plotArea>
    <c:legend>
      <c:legendPos val="t"/>
      <c:layout>
        <c:manualLayout>
          <c:xMode val="edge"/>
          <c:yMode val="edge"/>
          <c:x val="0"/>
          <c:y val="0.25977770934236682"/>
          <c:w val="0.56603172073005459"/>
          <c:h val="0.28818013743704862"/>
        </c:manualLayout>
      </c:layout>
      <c:txPr>
        <a:bodyPr/>
        <a:lstStyle/>
        <a:p>
          <a:pPr>
            <a:defRPr lang="ru-RU" sz="1600">
              <a:latin typeface="+mj-lt"/>
            </a:defRPr>
          </a:pPr>
          <a:endParaRPr lang="en-US"/>
        </a:p>
      </c:txPr>
    </c:legend>
    <c:plotVisOnly val="1"/>
    <c:dispBlanksAs val="zero"/>
  </c:chart>
  <c:spPr>
    <a:ln>
      <a:noFill/>
    </a:ln>
  </c:sp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US" sz="1600"/>
            </a:pPr>
            <a:r>
              <a:rPr lang="en-US" sz="1600" b="1" i="0" u="none" strike="noStrike" baseline="0" dirty="0" smtClean="0">
                <a:solidFill>
                  <a:srgbClr val="0070C0"/>
                </a:solidFill>
                <a:latin typeface="+mj-lt"/>
              </a:rPr>
              <a:t>Georgian National Energy and Water Supply Regulatory Commission </a:t>
            </a:r>
            <a:r>
              <a:rPr lang="ka-GE" sz="1600" b="1" dirty="0" smtClean="0">
                <a:solidFill>
                  <a:srgbClr val="0070C0"/>
                </a:solidFill>
                <a:latin typeface="+mj-lt"/>
              </a:rPr>
              <a:t>(+ </a:t>
            </a:r>
            <a:r>
              <a:rPr lang="ka-GE" sz="1600" b="1" dirty="0" smtClean="0">
                <a:solidFill>
                  <a:srgbClr val="0070C0"/>
                </a:solidFill>
                <a:latin typeface="+mj-lt"/>
              </a:rPr>
              <a:t>61,1%)</a:t>
            </a:r>
            <a:endParaRPr lang="en-US" sz="1600" b="1" dirty="0">
              <a:solidFill>
                <a:srgbClr val="0070C0"/>
              </a:solidFill>
              <a:latin typeface="+mj-lt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"/>
          <c:y val="0.21846838645724673"/>
          <c:w val="0.96310298361371061"/>
          <c:h val="0.6222679536298068"/>
        </c:manualLayout>
      </c:layout>
      <c:lineChart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ka-GE" smtClean="0"/>
                      <a:t>36,1%</a:t>
                    </a:r>
                    <a:endParaRPr lang="ka-GE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a-GE" smtClean="0"/>
                      <a:t>97,2%</a:t>
                    </a:r>
                    <a:endParaRPr lang="ka-GE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lang="en-US" b="1"/>
                </a:pPr>
                <a:endParaRPr lang="en-US"/>
              </a:p>
            </c:txPr>
            <c:showVal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Sheet1!$B$2:$B$3</c:f>
              <c:numCache>
                <c:formatCode>0.00%</c:formatCode>
                <c:ptCount val="2"/>
                <c:pt idx="0">
                  <c:v>0.36100000000000027</c:v>
                </c:pt>
                <c:pt idx="1">
                  <c:v>0.97200000000000042</c:v>
                </c:pt>
              </c:numCache>
            </c:numRef>
          </c:val>
        </c:ser>
        <c:dLbls>
          <c:showVal val="1"/>
        </c:dLbls>
        <c:marker val="1"/>
        <c:axId val="128810368"/>
        <c:axId val="128861312"/>
      </c:lineChart>
      <c:catAx>
        <c:axId val="1288103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 b="1"/>
            </a:pPr>
            <a:endParaRPr lang="en-US"/>
          </a:p>
        </c:txPr>
        <c:crossAx val="128861312"/>
        <c:crosses val="autoZero"/>
        <c:auto val="1"/>
        <c:lblAlgn val="ctr"/>
        <c:lblOffset val="100"/>
      </c:catAx>
      <c:valAx>
        <c:axId val="128861312"/>
        <c:scaling>
          <c:orientation val="minMax"/>
          <c:max val="1"/>
        </c:scaling>
        <c:delete val="1"/>
        <c:axPos val="l"/>
        <c:numFmt formatCode="0.00%" sourceLinked="1"/>
        <c:majorTickMark val="none"/>
        <c:tickLblPos val="nextTo"/>
        <c:crossAx val="128810368"/>
        <c:crosses val="autoZero"/>
        <c:crossBetween val="between"/>
        <c:majorUnit val="0.2"/>
        <c:minorUnit val="4.0000000000000022E-2"/>
      </c:valAx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280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r>
              <a:rPr lang="en-US" sz="2800" b="1" i="0" u="none" strike="noStrike" baseline="0" dirty="0" smtClean="0">
                <a:solidFill>
                  <a:srgbClr val="0070C0"/>
                </a:solidFill>
                <a:effectLst/>
                <a:latin typeface="+mj-lt"/>
              </a:rPr>
              <a:t>The Replies received to FOI requests </a:t>
            </a:r>
            <a:endParaRPr lang="en-US" sz="2800" dirty="0">
              <a:solidFill>
                <a:srgbClr val="0070C0"/>
              </a:solidFill>
              <a:effectLst/>
              <a:latin typeface="+mj-lt"/>
            </a:endParaRPr>
          </a:p>
        </c:rich>
      </c:tx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4.2377515310586505E-4"/>
          <c:y val="0.17522512609730895"/>
          <c:w val="0.99957622484689357"/>
          <c:h val="0.65391326484438961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88280A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0.33</c:v>
                </c:pt>
                <c:pt idx="1">
                  <c:v>0.48</c:v>
                </c:pt>
                <c:pt idx="2">
                  <c:v>0.14000000000000001</c:v>
                </c:pt>
                <c:pt idx="3">
                  <c:v>0.05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B7777"/>
            </a:solidFill>
          </c:spPr>
          <c:dLbls>
            <c:dLbl>
              <c:idx val="1"/>
              <c:layout>
                <c:manualLayout>
                  <c:x val="9.0857467348101767E-3"/>
                  <c:y val="-1.285140562248996E-2"/>
                </c:manualLayout>
              </c:layout>
              <c:showVal val="1"/>
            </c:dLbl>
            <c:dLbl>
              <c:idx val="2"/>
              <c:layout>
                <c:manualLayout>
                  <c:x val="9.0857467348101767E-3"/>
                  <c:y val="-9.6385542168675748E-3"/>
                </c:manualLayout>
              </c:layout>
              <c:showVal val="1"/>
            </c:dLbl>
            <c:dLbl>
              <c:idx val="3"/>
              <c:layout>
                <c:manualLayout>
                  <c:x val="9.8668661892377212E-3"/>
                  <c:y val="-6.4257906065083824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0.61</c:v>
                </c:pt>
                <c:pt idx="1">
                  <c:v>0.23</c:v>
                </c:pt>
                <c:pt idx="2">
                  <c:v>0.13</c:v>
                </c:pt>
                <c:pt idx="3">
                  <c:v>0.03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EECACA"/>
            </a:solidFill>
          </c:spPr>
          <c:dLbls>
            <c:dLbl>
              <c:idx val="0"/>
              <c:layout>
                <c:manualLayout>
                  <c:x val="1.2872056151352122E-2"/>
                  <c:y val="-5.4908946150368934E-3"/>
                </c:manualLayout>
              </c:layout>
              <c:showVal val="1"/>
            </c:dLbl>
            <c:dLbl>
              <c:idx val="1"/>
              <c:layout>
                <c:manualLayout>
                  <c:x val="8.0442433383609846E-3"/>
                  <c:y val="-1.0282776349614478E-2"/>
                </c:manualLayout>
              </c:layout>
              <c:showVal val="1"/>
            </c:dLbl>
            <c:dLbl>
              <c:idx val="2"/>
              <c:layout>
                <c:manualLayout>
                  <c:x val="1.6088486676721969E-2"/>
                  <c:y val="-6.8551842330762374E-3"/>
                </c:manualLayout>
              </c:layout>
              <c:showVal val="1"/>
            </c:dLbl>
            <c:dLbl>
              <c:idx val="3"/>
              <c:layout>
                <c:manualLayout>
                  <c:x val="1.1031064555844534E-2"/>
                  <c:y val="-6.5380644900107738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0.45</c:v>
                </c:pt>
                <c:pt idx="1">
                  <c:v>0.36</c:v>
                </c:pt>
                <c:pt idx="2">
                  <c:v>0.16</c:v>
                </c:pt>
                <c:pt idx="3">
                  <c:v>0.03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EE7F2"/>
            </a:solidFill>
          </c:spPr>
          <c:dLbls>
            <c:dLbl>
              <c:idx val="0"/>
              <c:layout>
                <c:manualLayout>
                  <c:x val="8.4790673025967548E-3"/>
                  <c:y val="-1.6625889344879421E-2"/>
                </c:manualLayout>
              </c:layout>
              <c:showVal val="1"/>
            </c:dLbl>
            <c:dLbl>
              <c:idx val="1"/>
              <c:layout>
                <c:manualLayout>
                  <c:x val="6.3593004769475414E-3"/>
                  <c:y val="-6.6500415627597674E-3"/>
                </c:manualLayout>
              </c:layout>
              <c:showVal val="1"/>
            </c:dLbl>
            <c:dLbl>
              <c:idx val="2"/>
              <c:layout>
                <c:manualLayout>
                  <c:x val="6.0331825037707523E-3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8.4790673025967548E-3"/>
                  <c:y val="-3.3250207813798841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0.79</c:v>
                </c:pt>
                <c:pt idx="1">
                  <c:v>0.12</c:v>
                </c:pt>
                <c:pt idx="2">
                  <c:v>0.08</c:v>
                </c:pt>
                <c:pt idx="3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FAFD5"/>
            </a:solidFill>
          </c:spPr>
          <c:dLbls>
            <c:dLbl>
              <c:idx val="0"/>
              <c:layout>
                <c:manualLayout>
                  <c:x val="8.3702885555595567E-3"/>
                  <c:y val="-1.0282776349614478E-2"/>
                </c:manualLayout>
              </c:layout>
              <c:showVal val="1"/>
            </c:dLbl>
            <c:dLbl>
              <c:idx val="1"/>
              <c:layout>
                <c:manualLayout>
                  <c:x val="6.3593004769475414E-3"/>
                  <c:y val="-9.9750623441397183E-3"/>
                </c:manualLayout>
              </c:layout>
              <c:showVal val="1"/>
            </c:dLbl>
            <c:dLbl>
              <c:idx val="2"/>
              <c:layout>
                <c:manualLayout>
                  <c:x val="8.0442433383609846E-3"/>
                  <c:y val="-3.4275921165381452E-3"/>
                </c:manualLayout>
              </c:layout>
              <c:showVal val="1"/>
            </c:dLbl>
            <c:dLbl>
              <c:idx val="3"/>
              <c:layout>
                <c:manualLayout>
                  <c:x val="1.663194815580179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0.66</c:v>
                </c:pt>
                <c:pt idx="1">
                  <c:v>0.26</c:v>
                </c:pt>
                <c:pt idx="2">
                  <c:v>0.06</c:v>
                </c:pt>
                <c:pt idx="3">
                  <c:v>0.02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97C9"/>
            </a:solidFill>
          </c:spPr>
          <c:dLbls>
            <c:dLbl>
              <c:idx val="0"/>
              <c:layout>
                <c:manualLayout>
                  <c:x val="2.500239506260821E-2"/>
                  <c:y val="-3.4275921165381452E-3"/>
                </c:manualLayout>
              </c:layout>
              <c:showVal val="1"/>
            </c:dLbl>
            <c:dLbl>
              <c:idx val="1"/>
              <c:layout>
                <c:manualLayout>
                  <c:x val="1.907790143084260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07742584213172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27739179661368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0.7</c:v>
                </c:pt>
                <c:pt idx="1">
                  <c:v>0.21</c:v>
                </c:pt>
                <c:pt idx="2">
                  <c:v>0.08</c:v>
                </c:pt>
                <c:pt idx="3">
                  <c:v>0.01</c:v>
                </c:pt>
              </c:numCache>
            </c:numRef>
          </c:val>
        </c:ser>
        <c:shape val="box"/>
        <c:axId val="114517888"/>
        <c:axId val="114519424"/>
        <c:axId val="0"/>
      </c:bar3DChart>
      <c:catAx>
        <c:axId val="11451788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1600" b="1">
                <a:latin typeface="+mj-lt"/>
              </a:defRPr>
            </a:pPr>
            <a:endParaRPr lang="en-US"/>
          </a:p>
        </c:txPr>
        <c:crossAx val="114519424"/>
        <c:crosses val="autoZero"/>
        <c:auto val="1"/>
        <c:lblAlgn val="ctr"/>
        <c:lblOffset val="100"/>
      </c:catAx>
      <c:valAx>
        <c:axId val="114519424"/>
        <c:scaling>
          <c:orientation val="minMax"/>
        </c:scaling>
        <c:delete val="1"/>
        <c:axPos val="l"/>
        <c:numFmt formatCode="0%" sourceLinked="1"/>
        <c:tickLblPos val="nextTo"/>
        <c:crossAx val="114517888"/>
        <c:crosses val="autoZero"/>
        <c:crossBetween val="between"/>
      </c:valAx>
      <c:spPr>
        <a:noFill/>
        <a:ln w="40639">
          <a:noFill/>
        </a:ln>
      </c:spPr>
    </c:plotArea>
    <c:legend>
      <c:legendPos val="t"/>
      <c:layout>
        <c:manualLayout>
          <c:xMode val="edge"/>
          <c:yMode val="edge"/>
          <c:x val="0.35724901574803131"/>
          <c:y val="0.12690334178214108"/>
          <c:w val="0.64024660979877535"/>
          <c:h val="0.38488000979219689"/>
        </c:manualLayout>
      </c:layout>
      <c:txPr>
        <a:bodyPr/>
        <a:lstStyle/>
        <a:p>
          <a:pPr>
            <a:defRPr lang="ka-GE" sz="1600"/>
          </a:pPr>
          <a:endParaRPr lang="en-US"/>
        </a:p>
      </c:txPr>
    </c:legend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2400"/>
            </a:pPr>
            <a:r>
              <a:rPr lang="en-US" sz="2400" b="1" i="0" u="none" strike="noStrike" baseline="0" dirty="0" smtClean="0">
                <a:solidFill>
                  <a:srgbClr val="0070C0"/>
                </a:solidFill>
                <a:latin typeface="+mj-lt"/>
              </a:rPr>
              <a:t>Complying with the Period of Disclosure of Information in 2010-2015</a:t>
            </a:r>
            <a:endParaRPr lang="en-US" sz="2800" i="0" dirty="0">
              <a:solidFill>
                <a:srgbClr val="0070C0"/>
              </a:solidFill>
              <a:effectLst/>
              <a:latin typeface="+mj-lt"/>
            </a:endParaRPr>
          </a:p>
        </c:rich>
      </c:tx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935010482180294E-2"/>
          <c:y val="0.20145254740726537"/>
          <c:w val="0.95387840670861179"/>
          <c:h val="0.50972542181267466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10-დღიანი ვადის დაცვით მიღებული პასუხები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Pt>
            <c:idx val="0"/>
            <c:spPr>
              <a:solidFill>
                <a:srgbClr val="CB7777"/>
              </a:solidFill>
            </c:spPr>
          </c:dPt>
          <c:dPt>
            <c:idx val="1"/>
            <c:spPr>
              <a:solidFill>
                <a:srgbClr val="CB7777"/>
              </a:solidFill>
            </c:spPr>
          </c:dPt>
          <c:dPt>
            <c:idx val="2"/>
            <c:spPr>
              <a:solidFill>
                <a:srgbClr val="CB7777"/>
              </a:solidFill>
            </c:spPr>
          </c:dPt>
          <c:dLbls>
            <c:dLbl>
              <c:idx val="0"/>
              <c:layout>
                <c:manualLayout>
                  <c:x val="1.0123549584253301E-2"/>
                  <c:y val="-1.8022693095283805E-2"/>
                </c:manualLayout>
              </c:layout>
              <c:showVal val="1"/>
            </c:dLbl>
            <c:dLbl>
              <c:idx val="1"/>
              <c:layout>
                <c:manualLayout>
                  <c:x val="5.4418616569224991E-3"/>
                  <c:y val="-4.4747605639811521E-3"/>
                </c:manualLayout>
              </c:layout>
              <c:showVal val="1"/>
            </c:dLbl>
            <c:dLbl>
              <c:idx val="2"/>
              <c:layout>
                <c:manualLayout>
                  <c:x val="1.0158663726569019E-2"/>
                  <c:y val="-1.5261713167381242E-2"/>
                </c:manualLayout>
              </c:layout>
              <c:showVal val="1"/>
            </c:dLbl>
            <c:dLbl>
              <c:idx val="3"/>
              <c:layout>
                <c:manualLayout>
                  <c:x val="1.3022957531342931E-2"/>
                  <c:y val="-6.8332920052900006E-3"/>
                </c:manualLayout>
              </c:layout>
              <c:showVal val="1"/>
            </c:dLbl>
            <c:dLbl>
              <c:idx val="4"/>
              <c:layout>
                <c:manualLayout>
                  <c:x val="9.1841276484485954E-3"/>
                  <c:y val="-1.3424448337279501E-2"/>
                </c:manualLayout>
              </c:layout>
              <c:showVal val="1"/>
            </c:dLbl>
            <c:dLbl>
              <c:idx val="5"/>
              <c:layout>
                <c:manualLayout>
                  <c:x val="1.2245582617171027E-2"/>
                  <c:y val="-1.7415270845331801E-2"/>
                </c:manualLayout>
              </c:layout>
              <c:showVal val="1"/>
            </c:dLbl>
            <c:numFmt formatCode="General\%" sourceLinked="0"/>
            <c:txPr>
              <a:bodyPr/>
              <a:lstStyle/>
              <a:p>
                <a:pPr>
                  <a:defRPr lang="ka-GE" sz="2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</c:v>
                </c:pt>
                <c:pt idx="1">
                  <c:v>52</c:v>
                </c:pt>
                <c:pt idx="2">
                  <c:v>44</c:v>
                </c:pt>
                <c:pt idx="3">
                  <c:v>71</c:v>
                </c:pt>
                <c:pt idx="4">
                  <c:v>67</c:v>
                </c:pt>
                <c:pt idx="5">
                  <c:v>75</c:v>
                </c:pt>
              </c:numCache>
            </c:numRef>
          </c:val>
        </c:ser>
        <c:shape val="cylinder"/>
        <c:axId val="118378880"/>
        <c:axId val="118380416"/>
        <c:axId val="0"/>
      </c:bar3DChart>
      <c:catAx>
        <c:axId val="11837888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3200" b="1">
                <a:solidFill>
                  <a:sysClr val="windowText" lastClr="000000"/>
                </a:solidFill>
                <a:latin typeface="+mj-lt"/>
              </a:defRPr>
            </a:pPr>
            <a:endParaRPr lang="en-US"/>
          </a:p>
        </c:txPr>
        <c:crossAx val="118380416"/>
        <c:crosses val="autoZero"/>
        <c:auto val="1"/>
        <c:lblAlgn val="ctr"/>
        <c:lblOffset val="100"/>
      </c:catAx>
      <c:valAx>
        <c:axId val="118380416"/>
        <c:scaling>
          <c:orientation val="minMax"/>
        </c:scaling>
        <c:delete val="1"/>
        <c:axPos val="l"/>
        <c:numFmt formatCode="General" sourceLinked="1"/>
        <c:tickLblPos val="nextTo"/>
        <c:crossAx val="118378880"/>
        <c:crosses val="autoZero"/>
        <c:crossBetween val="between"/>
      </c:valAx>
      <c:spPr>
        <a:noFill/>
        <a:ln w="25399">
          <a:noFill/>
        </a:ln>
      </c:spPr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ka-GE" sz="1707" b="1" i="0" u="none" strike="noStrike" kern="1200" baseline="0">
                <a:solidFill>
                  <a:srgbClr val="4F81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rgbClr val="0070C0"/>
                </a:solidFill>
                <a:effectLst/>
                <a:latin typeface="+mj-lt"/>
              </a:rPr>
              <a:t>Responses</a:t>
            </a:r>
            <a:r>
              <a:rPr lang="en-US" sz="2000" baseline="0" dirty="0" smtClean="0">
                <a:solidFill>
                  <a:srgbClr val="0070C0"/>
                </a:solidFill>
                <a:effectLst/>
                <a:latin typeface="+mj-lt"/>
              </a:rPr>
              <a:t> Received from the Ministries (Including Offices of State Ministers 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+mj-lt"/>
              </a:rPr>
              <a:t>and the Ministries of </a:t>
            </a:r>
            <a:r>
              <a:rPr lang="en-US" sz="2000" dirty="0" err="1" smtClean="0">
                <a:solidFill>
                  <a:srgbClr val="0070C0"/>
                </a:solidFill>
                <a:effectLst/>
                <a:latin typeface="+mj-lt"/>
              </a:rPr>
              <a:t>Adjara</a:t>
            </a:r>
            <a:r>
              <a:rPr lang="en-US" sz="2000" dirty="0" smtClean="0">
                <a:solidFill>
                  <a:srgbClr val="0070C0"/>
                </a:solidFill>
                <a:effectLst/>
                <a:latin typeface="+mj-lt"/>
              </a:rPr>
              <a:t> A/R)</a:t>
            </a:r>
            <a:endParaRPr lang="en-US" sz="1400" dirty="0">
              <a:solidFill>
                <a:srgbClr val="0070C0"/>
              </a:solidFill>
              <a:effectLst/>
              <a:latin typeface="+mj-lt"/>
            </a:endParaRPr>
          </a:p>
        </c:rich>
      </c:tx>
      <c:layout>
        <c:manualLayout>
          <c:xMode val="edge"/>
          <c:yMode val="edge"/>
          <c:x val="0.10965115475638151"/>
          <c:y val="0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3504273504273684E-2"/>
          <c:y val="0.21223408924751724"/>
          <c:w val="0.95299145299145682"/>
          <c:h val="0.64620816512048163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88280A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0.31</c:v>
                </c:pt>
                <c:pt idx="1">
                  <c:v>0.49</c:v>
                </c:pt>
                <c:pt idx="2">
                  <c:v>0.14000000000000001</c:v>
                </c:pt>
                <c:pt idx="3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CB7777"/>
            </a:solidFill>
          </c:spPr>
          <c:dLbls>
            <c:dLbl>
              <c:idx val="1"/>
              <c:layout>
                <c:manualLayout>
                  <c:x val="9.0857467348101767E-3"/>
                  <c:y val="-1.285140562248996E-2"/>
                </c:manualLayout>
              </c:layout>
              <c:showVal val="1"/>
            </c:dLbl>
            <c:dLbl>
              <c:idx val="2"/>
              <c:layout>
                <c:manualLayout>
                  <c:x val="9.0857467348101767E-3"/>
                  <c:y val="-9.6385542168675748E-3"/>
                </c:manualLayout>
              </c:layout>
              <c:showVal val="1"/>
            </c:dLbl>
            <c:dLbl>
              <c:idx val="3"/>
              <c:layout>
                <c:manualLayout>
                  <c:x val="9.4898714583754006E-3"/>
                  <c:y val="-6.425693484286712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0.46</c:v>
                </c:pt>
                <c:pt idx="1">
                  <c:v>0.32</c:v>
                </c:pt>
                <c:pt idx="2">
                  <c:v>0.15</c:v>
                </c:pt>
                <c:pt idx="3">
                  <c:v>7.0000000000000007E-2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EECACA"/>
            </a:solidFill>
          </c:spPr>
          <c:dLbls>
            <c:dLbl>
              <c:idx val="0"/>
              <c:layout>
                <c:manualLayout>
                  <c:x val="1.5289620568085157E-2"/>
                  <c:y val="-1.8749286108666042E-2"/>
                </c:manualLayout>
              </c:layout>
              <c:showVal val="1"/>
            </c:dLbl>
            <c:dLbl>
              <c:idx val="1"/>
              <c:layout>
                <c:manualLayout>
                  <c:x val="1.9230769230769371E-2"/>
                  <c:y val="-6.703327357519359E-3"/>
                </c:manualLayout>
              </c:layout>
              <c:showVal val="1"/>
            </c:dLbl>
            <c:dLbl>
              <c:idx val="2"/>
              <c:layout>
                <c:manualLayout>
                  <c:x val="1.9230769230769371E-2"/>
                  <c:y val="-6.703327357519359E-3"/>
                </c:manualLayout>
              </c:layout>
              <c:showVal val="1"/>
            </c:dLbl>
            <c:dLbl>
              <c:idx val="3"/>
              <c:layout>
                <c:manualLayout>
                  <c:x val="1.1357183418512655E-2"/>
                  <c:y val="-3.2128514056224992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0.38</c:v>
                </c:pt>
                <c:pt idx="1">
                  <c:v>0.36</c:v>
                </c:pt>
                <c:pt idx="2">
                  <c:v>0.18</c:v>
                </c:pt>
                <c:pt idx="3">
                  <c:v>0.08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EE7F2"/>
            </a:solidFill>
          </c:spPr>
          <c:dLbls>
            <c:dLbl>
              <c:idx val="0"/>
              <c:layout>
                <c:manualLayout>
                  <c:x val="-6.4102564102564178E-3"/>
                  <c:y val="-3.3516636787596626E-3"/>
                </c:manualLayout>
              </c:layout>
              <c:showVal val="1"/>
            </c:dLbl>
            <c:dLbl>
              <c:idx val="1"/>
              <c:layout>
                <c:manualLayout>
                  <c:x val="2.136752136752137E-3"/>
                  <c:y val="-9.4786729857820207E-3"/>
                </c:manualLayout>
              </c:layout>
              <c:showVal val="1"/>
            </c:dLbl>
            <c:dLbl>
              <c:idx val="2"/>
              <c:layout>
                <c:manualLayout>
                  <c:x val="8.5470085470086277E-3"/>
                  <c:y val="-1.0054991036278988E-2"/>
                </c:manualLayout>
              </c:layout>
              <c:showVal val="1"/>
            </c:dLbl>
            <c:dLbl>
              <c:idx val="3"/>
              <c:layout>
                <c:manualLayout>
                  <c:x val="1.4957264957264856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0.88</c:v>
                </c:pt>
                <c:pt idx="1">
                  <c:v>0.04</c:v>
                </c:pt>
                <c:pt idx="2">
                  <c:v>7.0000000000000007E-2</c:v>
                </c:pt>
                <c:pt idx="3">
                  <c:v>0.01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FAFD5"/>
            </a:solidFill>
          </c:spPr>
          <c:dLbls>
            <c:dLbl>
              <c:idx val="0"/>
              <c:layout>
                <c:manualLayout>
                  <c:x val="1.28205128205128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282051282051282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0683760683760762E-2"/>
                  <c:y val="-3.3516636787596626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0.76</c:v>
                </c:pt>
                <c:pt idx="1">
                  <c:v>0.09</c:v>
                </c:pt>
                <c:pt idx="2">
                  <c:v>0.11</c:v>
                </c:pt>
                <c:pt idx="3">
                  <c:v>0.04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97C9"/>
            </a:solidFill>
          </c:spPr>
          <c:dLbls>
            <c:dLbl>
              <c:idx val="0"/>
              <c:layout>
                <c:manualLayout>
                  <c:x val="2.5641025641025838E-2"/>
                  <c:y val="3.3516636787596626E-3"/>
                </c:manualLayout>
              </c:layout>
              <c:showVal val="1"/>
            </c:dLbl>
            <c:dLbl>
              <c:idx val="2"/>
              <c:layout>
                <c:manualLayout>
                  <c:x val="1.9230769230769371E-2"/>
                  <c:y val="-3.3516636787596626E-3"/>
                </c:manualLayout>
              </c:layout>
              <c:showVal val="1"/>
            </c:dLbl>
            <c:dLbl>
              <c:idx val="3"/>
              <c:layout>
                <c:manualLayout>
                  <c:x val="1.0683760683760762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Sheet1!$G$2:$G$5</c:f>
              <c:numCache>
                <c:formatCode>0%</c:formatCode>
                <c:ptCount val="4"/>
                <c:pt idx="0">
                  <c:v>0.75</c:v>
                </c:pt>
                <c:pt idx="1">
                  <c:v>0.15</c:v>
                </c:pt>
                <c:pt idx="2">
                  <c:v>0.08</c:v>
                </c:pt>
                <c:pt idx="3">
                  <c:v>0.02</c:v>
                </c:pt>
              </c:numCache>
            </c:numRef>
          </c:val>
        </c:ser>
        <c:shape val="box"/>
        <c:axId val="118641024"/>
        <c:axId val="118642560"/>
        <c:axId val="0"/>
      </c:bar3DChart>
      <c:catAx>
        <c:axId val="118641024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1600" b="1">
                <a:latin typeface="+mj-lt"/>
              </a:defRPr>
            </a:pPr>
            <a:endParaRPr lang="en-US"/>
          </a:p>
        </c:txPr>
        <c:crossAx val="118642560"/>
        <c:crosses val="autoZero"/>
        <c:auto val="1"/>
        <c:lblAlgn val="ctr"/>
        <c:lblOffset val="100"/>
      </c:catAx>
      <c:valAx>
        <c:axId val="118642560"/>
        <c:scaling>
          <c:orientation val="minMax"/>
        </c:scaling>
        <c:delete val="1"/>
        <c:axPos val="l"/>
        <c:numFmt formatCode="0%" sourceLinked="1"/>
        <c:tickLblPos val="nextTo"/>
        <c:crossAx val="118641024"/>
        <c:crosses val="autoZero"/>
        <c:crossBetween val="between"/>
      </c:valAx>
      <c:spPr>
        <a:noFill/>
        <a:ln w="39425">
          <a:noFill/>
        </a:ln>
      </c:spPr>
    </c:plotArea>
    <c:legend>
      <c:legendPos val="t"/>
      <c:layout>
        <c:manualLayout>
          <c:xMode val="edge"/>
          <c:yMode val="edge"/>
          <c:x val="0.43870310350226088"/>
          <c:y val="0.16564888782085291"/>
          <c:w val="0.52137637493143529"/>
          <c:h val="0.38660711047631474"/>
        </c:manualLayout>
      </c:layout>
      <c:txPr>
        <a:bodyPr/>
        <a:lstStyle/>
        <a:p>
          <a:pPr>
            <a:defRPr lang="ka-GE" sz="1600"/>
          </a:pPr>
          <a:endParaRPr lang="en-US"/>
        </a:p>
      </c:txPr>
    </c:legend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 rtl="0">
              <a:defRPr/>
            </a:pPr>
            <a:r>
              <a:rPr lang="en-US"/>
              <a:t>The Change in the Index of Access to Information </a:t>
            </a:r>
            <a:br>
              <a:rPr lang="en-US"/>
            </a:br>
            <a:r>
              <a:rPr lang="en-US"/>
              <a:t>(Central Public Institutions)</a:t>
            </a:r>
            <a:endParaRPr lang="ka-GE"/>
          </a:p>
        </c:rich>
      </c:tx>
      <c:layout>
        <c:manualLayout>
          <c:xMode val="edge"/>
          <c:yMode val="edge"/>
          <c:x val="0.1315823765808368"/>
          <c:y val="1.6161503045234393E-2"/>
        </c:manualLayout>
      </c:layout>
    </c:title>
    <c:plotArea>
      <c:layout>
        <c:manualLayout>
          <c:layoutTarget val="inner"/>
          <c:xMode val="edge"/>
          <c:yMode val="edge"/>
          <c:x val="0.46656108666383311"/>
          <c:y val="0.24643401616441188"/>
          <c:w val="0.51889356059545599"/>
          <c:h val="0.65652261174252269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0" cap="rnd">
              <a:solidFill>
                <a:sysClr val="windowText" lastClr="000000"/>
              </a:solidFill>
              <a:prstDash val="sysDash"/>
              <a:miter lim="800000"/>
            </a:ln>
          </c:spPr>
          <c:dPt>
            <c:idx val="0"/>
            <c:spPr>
              <a:solidFill>
                <a:srgbClr val="C00000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Pt>
            <c:idx val="1"/>
            <c:spPr>
              <a:solidFill>
                <a:srgbClr val="C00000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Pt>
            <c:idx val="2"/>
            <c:spPr>
              <a:solidFill>
                <a:srgbClr val="C00000"/>
              </a:solidFill>
              <a:ln w="0" cap="rnd" cmpd="dbl">
                <a:solidFill>
                  <a:sysClr val="windowText" lastClr="000000"/>
                </a:solidFill>
                <a:prstDash val="sysDot"/>
                <a:miter lim="800000"/>
              </a:ln>
            </c:spPr>
          </c:dPt>
          <c:dPt>
            <c:idx val="3"/>
            <c:spPr>
              <a:solidFill>
                <a:srgbClr val="6D97C9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Pt>
            <c:idx val="4"/>
            <c:spPr>
              <a:solidFill>
                <a:srgbClr val="6D97C9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Pt>
            <c:idx val="5"/>
            <c:spPr>
              <a:solidFill>
                <a:srgbClr val="6D97C9"/>
              </a:solidFill>
              <a:ln w="0" cap="rnd">
                <a:solidFill>
                  <a:sysClr val="windowText" lastClr="000000"/>
                </a:solidFill>
                <a:prstDash val="sysDash"/>
                <a:miter lim="800000"/>
              </a:ln>
            </c:spPr>
          </c:dPt>
          <c:dLbls>
            <c:dLbl>
              <c:idx val="0"/>
              <c:layout>
                <c:manualLayout>
                  <c:x val="-6.219289962815832E-2"/>
                  <c:y val="-7.227773206663993E-3"/>
                </c:manualLayout>
              </c:layout>
              <c:tx>
                <c:rich>
                  <a:bodyPr/>
                  <a:lstStyle/>
                  <a:p>
                    <a:r>
                      <a:rPr lang="ka-GE" b="1"/>
                      <a:t>-</a:t>
                    </a:r>
                    <a:r>
                      <a:rPr lang="ka-GE" b="1" smtClean="0"/>
                      <a:t>74,8%</a:t>
                    </a:r>
                    <a:endParaRPr lang="ka-GE" b="1"/>
                  </a:p>
                </c:rich>
              </c:tx>
              <c:dLblPos val="outEnd"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ka-GE" b="1"/>
                      <a:t>-</a:t>
                    </a:r>
                    <a:r>
                      <a:rPr lang="ka-GE" b="1" smtClean="0"/>
                      <a:t>50,2%</a:t>
                    </a:r>
                    <a:endParaRPr lang="ka-GE" b="1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ka-GE" b="1"/>
                      <a:t>-</a:t>
                    </a:r>
                    <a:r>
                      <a:rPr lang="ka-GE" b="1" smtClean="0"/>
                      <a:t>45,9%</a:t>
                    </a:r>
                    <a:endParaRPr lang="ka-GE" b="1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ka-GE" b="1" smtClean="0"/>
                      <a:t>15,3%</a:t>
                    </a:r>
                    <a:endParaRPr lang="ka-GE" b="1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ka-GE" b="1" smtClean="0"/>
                      <a:t>15,5%</a:t>
                    </a:r>
                    <a:endParaRPr lang="ka-GE" b="1"/>
                  </a:p>
                </c:rich>
              </c:tx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ka-GE" b="1" smtClean="0"/>
                      <a:t>20,5%</a:t>
                    </a:r>
                    <a:endParaRPr lang="ka-GE" b="1"/>
                  </a:p>
                </c:rich>
              </c:tx>
              <c:showVal val="1"/>
            </c:dLbl>
            <c:dLbl>
              <c:idx val="11"/>
              <c:spPr>
                <a:noFill/>
                <a:ln>
                  <a:noFill/>
                </a:ln>
              </c:spPr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</c:dLbl>
            <c:dLbl>
              <c:idx val="19"/>
              <c:layout>
                <c:manualLayout>
                  <c:x val="0"/>
                  <c:y val="-3.2679738562092333E-3"/>
                </c:manualLayout>
              </c:layout>
              <c:dLblPos val="outEnd"/>
              <c:showVal val="1"/>
            </c:dLbl>
            <c:dLbl>
              <c:idx val="25"/>
              <c:tx>
                <c:rich>
                  <a:bodyPr/>
                  <a:lstStyle/>
                  <a:p>
                    <a:r>
                      <a:rPr lang="en-US" sz="1600" b="1" dirty="0"/>
                      <a:t>20%</a:t>
                    </a:r>
                  </a:p>
                </c:rich>
              </c:tx>
            </c:dLbl>
            <c:spPr>
              <a:noFill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Val val="1"/>
          </c:dLbls>
          <c:cat>
            <c:strRef>
              <c:f>Sheet1!$A$2:$A$7</c:f>
              <c:strCache>
                <c:ptCount val="6"/>
                <c:pt idx="0">
                  <c:v>Administration of the Government of Georgia</c:v>
                </c:pt>
                <c:pt idx="1">
                  <c:v>Ministry of Economy and Sustainable Development of Georgia</c:v>
                </c:pt>
                <c:pt idx="2">
                  <c:v>Ministry of Justice of Georgia</c:v>
                </c:pt>
                <c:pt idx="3">
                  <c:v>Ministry of Education and Science of Georgia</c:v>
                </c:pt>
                <c:pt idx="4">
                  <c:v>Administration of the President of Georgia</c:v>
                </c:pt>
                <c:pt idx="5">
                  <c:v>Ministry of Labour, Health and Social Protection of Georgia</c:v>
                </c:pt>
              </c:strCache>
            </c:strRef>
          </c:cat>
          <c:val>
            <c:numRef>
              <c:f>Sheet1!$B$2:$B$7</c:f>
              <c:numCache>
                <c:formatCode>0.00%</c:formatCode>
                <c:ptCount val="6"/>
                <c:pt idx="0">
                  <c:v>-0.748</c:v>
                </c:pt>
                <c:pt idx="1">
                  <c:v>-0.502</c:v>
                </c:pt>
                <c:pt idx="2">
                  <c:v>-0.45900000000000002</c:v>
                </c:pt>
                <c:pt idx="3">
                  <c:v>0.15299999999999991</c:v>
                </c:pt>
                <c:pt idx="4">
                  <c:v>0.15499999999999992</c:v>
                </c:pt>
                <c:pt idx="5">
                  <c:v>0.20499999999999996</c:v>
                </c:pt>
              </c:numCache>
            </c:numRef>
          </c:val>
        </c:ser>
        <c:gapWidth val="110"/>
        <c:overlap val="23"/>
        <c:axId val="121187712"/>
        <c:axId val="129225856"/>
      </c:barChart>
      <c:catAx>
        <c:axId val="121187712"/>
        <c:scaling>
          <c:orientation val="minMax"/>
        </c:scaling>
        <c:axPos val="l"/>
        <c:numFmt formatCode="General" sourceLinked="1"/>
        <c:majorTickMark val="cross"/>
        <c:tickLblPos val="low"/>
        <c:spPr>
          <a:noFill/>
          <a:ln>
            <a:headEnd type="none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129225856"/>
        <c:crosses val="autoZero"/>
        <c:auto val="1"/>
        <c:lblAlgn val="ctr"/>
        <c:lblOffset val="100"/>
      </c:catAx>
      <c:valAx>
        <c:axId val="129225856"/>
        <c:scaling>
          <c:orientation val="minMax"/>
        </c:scaling>
        <c:delete val="1"/>
        <c:axPos val="b"/>
        <c:numFmt formatCode="0.00%" sourceLinked="1"/>
        <c:tickLblPos val="nextTo"/>
        <c:crossAx val="121187712"/>
        <c:crosses val="autoZero"/>
        <c:crossBetween val="midCat"/>
      </c:valAx>
      <c:spPr>
        <a:noFill/>
        <a:ln w="25442">
          <a:noFill/>
        </a:ln>
      </c:spPr>
    </c:plotArea>
    <c:plotVisOnly val="1"/>
    <c:dispBlanksAs val="gap"/>
  </c:chart>
  <c:spPr>
    <a:effectLst>
      <a:outerShdw blurRad="736600" dist="50800" dir="5400000" algn="ctr" rotWithShape="0">
        <a:srgbClr val="000000">
          <a:alpha val="36000"/>
        </a:srgbClr>
      </a:outerShdw>
    </a:effectLst>
  </c:spPr>
  <c:txPr>
    <a:bodyPr/>
    <a:lstStyle/>
    <a:p>
      <a:pPr>
        <a:defRPr>
          <a:latin typeface="+mj-lt"/>
        </a:defRPr>
      </a:pPr>
      <a:endParaRPr lang="en-US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en-US" sz="1400"/>
            </a:pPr>
            <a:r>
              <a:rPr lang="en-US" sz="2000" baseline="0" dirty="0" smtClean="0">
                <a:solidFill>
                  <a:srgbClr val="0070C0"/>
                </a:solidFill>
                <a:effectLst/>
                <a:latin typeface="+mj-lt"/>
              </a:rPr>
              <a:t>The Central Public Institutions Which have decreased their Index of Access to Information the Most in 2015</a:t>
            </a:r>
            <a:endParaRPr lang="en-US" sz="2000" dirty="0">
              <a:solidFill>
                <a:srgbClr val="0070C0"/>
              </a:solidFill>
              <a:effectLst/>
              <a:latin typeface="+mj-lt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1.8518478637742919E-2"/>
          <c:y val="0.39801499847708044"/>
          <c:w val="0.94907407407407596"/>
          <c:h val="0.41541831766918003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Administration of the Government</c:v>
                </c:pt>
              </c:strCache>
            </c:strRef>
          </c:tx>
          <c:spPr>
            <a:ln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6203703703703703E-2"/>
                  <c:y val="2.3809523809523798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0"/>
                  <c:y val="-3.5714285714285712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9.2592592592593038E-3"/>
                  <c:y val="-7.9365079365079413E-3"/>
                </c:manualLayout>
              </c:layout>
              <c:dLblPos val="r"/>
              <c:showVal val="1"/>
            </c:dLbl>
            <c:numFmt formatCode="General\%" sourceLinked="0"/>
            <c:txPr>
              <a:bodyPr/>
              <a:lstStyle/>
              <a:p>
                <a:pPr>
                  <a:defRPr lang="en-US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75.599999999999994</c:v>
                </c:pt>
                <c:pt idx="1">
                  <c:v>98.1</c:v>
                </c:pt>
                <c:pt idx="2">
                  <c:v>23.3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Ministry of Justice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9.2592592592593038E-3"/>
                  <c:y val="-4.76190476190476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1.8518501928056409E-2"/>
                  <c:y val="-3.8186958317007955E-2"/>
                </c:manualLayout>
              </c:layout>
              <c:dLblPos val="r"/>
              <c:showVal val="1"/>
            </c:dLbl>
            <c:numFmt formatCode="General\%" sourceLinked="0"/>
            <c:txPr>
              <a:bodyPr/>
              <a:lstStyle/>
              <a:p>
                <a:pPr>
                  <a:defRPr lang="en-US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97.4</c:v>
                </c:pt>
                <c:pt idx="1">
                  <c:v>76.400000000000006</c:v>
                </c:pt>
                <c:pt idx="2">
                  <c:v>30.5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Ministry of Economy and Sustainable Development</c:v>
                </c:pt>
              </c:strCache>
            </c:strRef>
          </c:tx>
          <c:spPr>
            <a:ln>
              <a:solidFill>
                <a:srgbClr val="8FAFD5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3981481481481483E-2"/>
                  <c:y val="1.5873015873015879E-2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6.9444444444444571E-3"/>
                  <c:y val="4.7619047619047623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6.9444444444444571E-3"/>
                  <c:y val="1.5873015873015879E-2"/>
                </c:manualLayout>
              </c:layout>
              <c:dLblPos val="r"/>
              <c:showVal val="1"/>
            </c:dLbl>
            <c:numFmt formatCode="General\%" sourceLinked="0"/>
            <c:txPr>
              <a:bodyPr/>
              <a:lstStyle/>
              <a:p>
                <a:pPr>
                  <a:defRPr lang="en-US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97</c:v>
                </c:pt>
                <c:pt idx="1">
                  <c:v>61</c:v>
                </c:pt>
                <c:pt idx="2">
                  <c:v>10.8</c:v>
                </c:pt>
              </c:numCache>
            </c:numRef>
          </c:val>
        </c:ser>
        <c:marker val="1"/>
        <c:axId val="121745792"/>
        <c:axId val="121747328"/>
      </c:lineChart>
      <c:catAx>
        <c:axId val="12174579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en-US" sz="1800" b="1">
                <a:latin typeface="+mj-lt"/>
              </a:defRPr>
            </a:pPr>
            <a:endParaRPr lang="en-US"/>
          </a:p>
        </c:txPr>
        <c:crossAx val="121747328"/>
        <c:crosses val="autoZero"/>
        <c:auto val="1"/>
        <c:lblAlgn val="ctr"/>
        <c:lblOffset val="100"/>
      </c:catAx>
      <c:valAx>
        <c:axId val="121747328"/>
        <c:scaling>
          <c:orientation val="minMax"/>
        </c:scaling>
        <c:delete val="1"/>
        <c:axPos val="l"/>
        <c:numFmt formatCode="General" sourceLinked="1"/>
        <c:tickLblPos val="nextTo"/>
        <c:crossAx val="12174579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"/>
          <c:y val="0.21304773246689854"/>
          <c:w val="0.82018847016467433"/>
          <c:h val="0.18937760280602559"/>
        </c:manualLayout>
      </c:layout>
      <c:txPr>
        <a:bodyPr/>
        <a:lstStyle/>
        <a:p>
          <a:pPr>
            <a:defRPr lang="en-US" sz="1400">
              <a:latin typeface="+mj-lt"/>
            </a:defRPr>
          </a:pPr>
          <a:endParaRPr lang="en-US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658"/>
            </a:pPr>
            <a:r>
              <a:rPr lang="en-US" sz="2800" dirty="0" smtClean="0">
                <a:solidFill>
                  <a:srgbClr val="0070C0"/>
                </a:solidFill>
                <a:effectLst/>
                <a:latin typeface="+mj-lt"/>
              </a:rPr>
              <a:t>Responses Received</a:t>
            </a:r>
            <a:r>
              <a:rPr lang="en-US" sz="2800" baseline="0" dirty="0" smtClean="0">
                <a:solidFill>
                  <a:srgbClr val="0070C0"/>
                </a:solidFill>
                <a:effectLst/>
                <a:latin typeface="+mj-lt"/>
              </a:rPr>
              <a:t> from Sub-entities of the Ministries</a:t>
            </a:r>
            <a:endParaRPr lang="en-US" sz="2800" dirty="0">
              <a:solidFill>
                <a:srgbClr val="0070C0"/>
              </a:solidFill>
              <a:effectLst/>
              <a:latin typeface="+mj-lt"/>
            </a:endParaRPr>
          </a:p>
        </c:rich>
      </c:tx>
      <c:layout/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3453575016520095E-2"/>
          <c:y val="0.23133246786085424"/>
          <c:w val="0.95309284996695687"/>
          <c:h val="0.65951675388203457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88280A"/>
            </a:solidFill>
          </c:spPr>
          <c:dLbls>
            <c:spPr>
              <a:noFill/>
            </c:spPr>
            <c:txPr>
              <a:bodyPr/>
              <a:lstStyle/>
              <a:p>
                <a:pPr>
                  <a:defRPr lang="ka-GE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0.56999999999999995</c:v>
                </c:pt>
                <c:pt idx="1">
                  <c:v>0.28000000000000003</c:v>
                </c:pt>
                <c:pt idx="2">
                  <c:v>0.12</c:v>
                </c:pt>
                <c:pt idx="3">
                  <c:v>0.03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B7777"/>
            </a:solidFill>
          </c:spPr>
          <c:dLbls>
            <c:dLbl>
              <c:idx val="0"/>
              <c:layout>
                <c:manualLayout>
                  <c:x val="6.3964295499599763E-3"/>
                  <c:y val="5.9830318994930262E-17"/>
                </c:manualLayout>
              </c:layout>
              <c:showVal val="1"/>
            </c:dLbl>
            <c:dLbl>
              <c:idx val="1"/>
              <c:layout>
                <c:manualLayout>
                  <c:x val="8.5197018104367066E-3"/>
                  <c:y val="-2.005012531328321E-2"/>
                </c:manualLayout>
              </c:layout>
              <c:showVal val="1"/>
            </c:dLbl>
            <c:dLbl>
              <c:idx val="2"/>
              <c:layout>
                <c:manualLayout>
                  <c:x val="1.064962726304572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06496272630458E-2"/>
                  <c:y val="-6.6833751044277434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0.49</c:v>
                </c:pt>
                <c:pt idx="1">
                  <c:v>0.33</c:v>
                </c:pt>
                <c:pt idx="2">
                  <c:v>0.13</c:v>
                </c:pt>
                <c:pt idx="3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EE7F2"/>
            </a:solidFill>
          </c:spPr>
          <c:dLbls>
            <c:dLbl>
              <c:idx val="0"/>
              <c:layout>
                <c:manualLayout>
                  <c:x val="5.3686358044257284E-3"/>
                  <c:y val="-1.8995938857761345E-2"/>
                </c:manualLayout>
              </c:layout>
              <c:showVal val="1"/>
            </c:dLbl>
            <c:dLbl>
              <c:idx val="1"/>
              <c:layout>
                <c:manualLayout>
                  <c:x val="1.0982976386600781E-2"/>
                  <c:y val="-3.6330608537693326E-3"/>
                </c:manualLayout>
              </c:layout>
              <c:showVal val="1"/>
            </c:dLbl>
            <c:dLbl>
              <c:idx val="2"/>
              <c:layout>
                <c:manualLayout>
                  <c:x val="2.1299254526091552E-2"/>
                  <c:y val="-1.3366750208855964E-2"/>
                </c:manualLayout>
              </c:layout>
              <c:showVal val="1"/>
            </c:dLbl>
            <c:dLbl>
              <c:idx val="3"/>
              <c:layout>
                <c:manualLayout>
                  <c:x val="1.2779552715654953E-2"/>
                  <c:y val="-1.0025062656641598E-2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0.86</c:v>
                </c:pt>
                <c:pt idx="1">
                  <c:v>0.05</c:v>
                </c:pt>
                <c:pt idx="2">
                  <c:v>0.08</c:v>
                </c:pt>
                <c:pt idx="3">
                  <c:v>0.01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FAFD5"/>
            </a:solidFill>
          </c:spPr>
          <c:dLbls>
            <c:dLbl>
              <c:idx val="0"/>
              <c:layout>
                <c:manualLayout>
                  <c:x val="1.1369695496376371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1369695496376371E-2"/>
                  <c:y val="-1.3793339151117526E-2"/>
                </c:manualLayout>
              </c:layout>
              <c:showVal val="1"/>
            </c:dLbl>
            <c:dLbl>
              <c:idx val="2"/>
              <c:layout>
                <c:manualLayout>
                  <c:x val="1.350167079440643E-2"/>
                  <c:y val="-7.2660628916854124E-3"/>
                </c:manualLayout>
              </c:layout>
              <c:showVal val="1"/>
            </c:dLbl>
            <c:dLbl>
              <c:idx val="3"/>
              <c:layout>
                <c:manualLayout>
                  <c:x val="2.1965952773201611E-2"/>
                  <c:y val="-2.8606778376136586E-7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0.69</c:v>
                </c:pt>
                <c:pt idx="1">
                  <c:v>0.23</c:v>
                </c:pt>
                <c:pt idx="2">
                  <c:v>0.05</c:v>
                </c:pt>
                <c:pt idx="3">
                  <c:v>0.03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97C9"/>
            </a:solidFill>
          </c:spPr>
          <c:dLbls>
            <c:dLbl>
              <c:idx val="0"/>
              <c:layout>
                <c:manualLayout>
                  <c:x val="1.2792859099920055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4925002283239945E-2"/>
                  <c:y val="-3.2635096450843674E-3"/>
                </c:manualLayout>
              </c:layout>
              <c:showVal val="1"/>
            </c:dLbl>
            <c:dLbl>
              <c:idx val="2"/>
              <c:layout>
                <c:manualLayout>
                  <c:x val="1.2792859099920055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2.1321431833199921E-2"/>
                  <c:y val="-6.5270192901686714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4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Reply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0.61</c:v>
                </c:pt>
                <c:pt idx="1">
                  <c:v>0.3</c:v>
                </c:pt>
                <c:pt idx="2">
                  <c:v>7.0000000000000007E-2</c:v>
                </c:pt>
                <c:pt idx="3">
                  <c:v>0.02</c:v>
                </c:pt>
              </c:numCache>
            </c:numRef>
          </c:val>
        </c:ser>
        <c:shape val="box"/>
        <c:axId val="128103168"/>
        <c:axId val="128104704"/>
        <c:axId val="0"/>
      </c:bar3DChart>
      <c:catAx>
        <c:axId val="12810316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1400" b="1">
                <a:latin typeface="+mj-lt"/>
              </a:defRPr>
            </a:pPr>
            <a:endParaRPr lang="en-US"/>
          </a:p>
        </c:txPr>
        <c:crossAx val="128104704"/>
        <c:crosses val="autoZero"/>
        <c:auto val="1"/>
        <c:lblAlgn val="ctr"/>
        <c:lblOffset val="100"/>
      </c:catAx>
      <c:valAx>
        <c:axId val="128104704"/>
        <c:scaling>
          <c:orientation val="minMax"/>
        </c:scaling>
        <c:delete val="1"/>
        <c:axPos val="l"/>
        <c:numFmt formatCode="0%" sourceLinked="1"/>
        <c:tickLblPos val="nextTo"/>
        <c:crossAx val="128103168"/>
        <c:crosses val="autoZero"/>
        <c:crossBetween val="between"/>
      </c:valAx>
      <c:spPr>
        <a:noFill/>
        <a:ln w="38289">
          <a:noFill/>
        </a:ln>
      </c:spPr>
    </c:plotArea>
    <c:legend>
      <c:legendPos val="t"/>
      <c:layout>
        <c:manualLayout>
          <c:xMode val="edge"/>
          <c:yMode val="edge"/>
          <c:x val="0.30276439063207611"/>
          <c:y val="0.15974558735713656"/>
          <c:w val="0.63673133823096262"/>
          <c:h val="0.3431094975548305"/>
        </c:manualLayout>
      </c:layout>
      <c:txPr>
        <a:bodyPr/>
        <a:lstStyle/>
        <a:p>
          <a:pPr>
            <a:defRPr lang="ka-GE" sz="1200">
              <a:latin typeface="+mj-lt"/>
            </a:defRPr>
          </a:pPr>
          <a:endParaRPr lang="en-US"/>
        </a:p>
      </c:txPr>
    </c:legend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600"/>
            </a:pPr>
            <a:r>
              <a:rPr lang="en-US" sz="1800" dirty="0" smtClean="0">
                <a:solidFill>
                  <a:srgbClr val="0070C0"/>
                </a:solidFill>
                <a:effectLst/>
                <a:latin typeface="+mj-lt"/>
              </a:rPr>
              <a:t>Average Indices of Access to Information in Case of LEPLs and Sub-agencies of the Ministries in </a:t>
            </a:r>
            <a:r>
              <a:rPr lang="ka-GE" sz="1800" dirty="0" smtClean="0">
                <a:solidFill>
                  <a:srgbClr val="0070C0"/>
                </a:solidFill>
                <a:effectLst/>
                <a:latin typeface="+mj-lt"/>
              </a:rPr>
              <a:t>2015</a:t>
            </a:r>
            <a:endParaRPr lang="en-US" sz="1800" dirty="0">
              <a:solidFill>
                <a:srgbClr val="0070C0"/>
              </a:solidFill>
              <a:effectLst/>
              <a:latin typeface="+mj-lt"/>
            </a:endParaRPr>
          </a:p>
        </c:rich>
      </c:tx>
      <c:layout>
        <c:manualLayout>
          <c:xMode val="edge"/>
          <c:yMode val="edge"/>
          <c:x val="0.1363564526940495"/>
          <c:y val="0"/>
        </c:manualLayout>
      </c:layout>
    </c:title>
    <c:plotArea>
      <c:layout>
        <c:manualLayout>
          <c:layoutTarget val="inner"/>
          <c:xMode val="edge"/>
          <c:yMode val="edge"/>
          <c:x val="0.55711735813144758"/>
          <c:y val="0.15360501567398119"/>
          <c:w val="0.40470463477199925"/>
          <c:h val="0.83130914024968461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Lbls>
            <c:txPr>
              <a:bodyPr/>
              <a:lstStyle/>
              <a:p>
                <a:pPr>
                  <a:defRPr lang="en-US" sz="1400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Sheet1!$A$2:$A$13</c:f>
              <c:strCache>
                <c:ptCount val="12"/>
                <c:pt idx="0">
                  <c:v>Ministry of Justice (11 institutions)</c:v>
                </c:pt>
                <c:pt idx="1">
                  <c:v>Ministry of Internal Affairs (7 institutions)</c:v>
                </c:pt>
                <c:pt idx="2">
                  <c:v>Ministry of Finance (6 institutions)</c:v>
                </c:pt>
                <c:pt idx="3">
                  <c:v>Ministry of Labour, Health and Social Protection (5 institutions)</c:v>
                </c:pt>
                <c:pt idx="4">
                  <c:v>Ministry of Education and Science (6 institutions)</c:v>
                </c:pt>
                <c:pt idx="5">
                  <c:v>Ministry of Environment and Natural Resources Protection (5 institutions)</c:v>
                </c:pt>
                <c:pt idx="6">
                  <c:v>Ministry of Economy and Sustainable Development (11 institutions)</c:v>
                </c:pt>
                <c:pt idx="7">
                  <c:v>Ministry of Culture and Monument Protection (3 institutions) </c:v>
                </c:pt>
                <c:pt idx="8">
                  <c:v>Ministry of Agriculture (5 institutions)</c:v>
                </c:pt>
                <c:pt idx="9">
                  <c:v>Ministries of Regional Development and Infrastructure (4 institutions)</c:v>
                </c:pt>
                <c:pt idx="10">
                  <c:v>Ministry of Sport and Youth Affairs (3 institutions)</c:v>
                </c:pt>
                <c:pt idx="11">
                  <c:v>Ministry of Corrections of Georgia (2 institutions)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1.4999999999999999E-2</c:v>
                </c:pt>
                <c:pt idx="1">
                  <c:v>0.35799999999999998</c:v>
                </c:pt>
                <c:pt idx="2">
                  <c:v>0.64200000000000002</c:v>
                </c:pt>
                <c:pt idx="3">
                  <c:v>0.78200000000000003</c:v>
                </c:pt>
                <c:pt idx="4" formatCode="0%">
                  <c:v>0.86</c:v>
                </c:pt>
                <c:pt idx="5">
                  <c:v>0.91200000000000003</c:v>
                </c:pt>
                <c:pt idx="6">
                  <c:v>0.94099999999999995</c:v>
                </c:pt>
                <c:pt idx="7">
                  <c:v>0.95299999999999996</c:v>
                </c:pt>
                <c:pt idx="8">
                  <c:v>0.97599999999999998</c:v>
                </c:pt>
                <c:pt idx="9">
                  <c:v>0.98199999999999998</c:v>
                </c:pt>
                <c:pt idx="10">
                  <c:v>0.98299999999999998</c:v>
                </c:pt>
                <c:pt idx="11" formatCode="0%">
                  <c:v>1</c:v>
                </c:pt>
              </c:numCache>
            </c:numRef>
          </c:val>
        </c:ser>
        <c:overlap val="-25"/>
        <c:axId val="128060032"/>
        <c:axId val="122290560"/>
      </c:barChart>
      <c:catAx>
        <c:axId val="128060032"/>
        <c:scaling>
          <c:orientation val="minMax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lang="ka-GE" sz="1050">
                <a:latin typeface="+mj-lt"/>
              </a:defRPr>
            </a:pPr>
            <a:endParaRPr lang="en-US"/>
          </a:p>
        </c:txPr>
        <c:crossAx val="122290560"/>
        <c:crosses val="autoZero"/>
        <c:auto val="1"/>
        <c:lblAlgn val="ctr"/>
        <c:lblOffset val="100"/>
      </c:catAx>
      <c:valAx>
        <c:axId val="122290560"/>
        <c:scaling>
          <c:orientation val="minMax"/>
        </c:scaling>
        <c:delete val="1"/>
        <c:axPos val="b"/>
        <c:numFmt formatCode="0.00%" sourceLinked="1"/>
        <c:tickLblPos val="nextTo"/>
        <c:crossAx val="128060032"/>
        <c:crosses val="autoZero"/>
        <c:crossBetween val="between"/>
      </c:valAx>
    </c:plotArea>
    <c:plotVisOnly val="1"/>
    <c:dispBlanksAs val="gap"/>
  </c:chart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lang="ka-GE" sz="1737"/>
            </a:pPr>
            <a:r>
              <a:rPr lang="en-US" sz="2400" dirty="0" smtClean="0">
                <a:solidFill>
                  <a:srgbClr val="0070C0"/>
                </a:solidFill>
                <a:effectLst/>
                <a:latin typeface="+mj-lt"/>
              </a:rPr>
              <a:t>Responses</a:t>
            </a:r>
            <a:r>
              <a:rPr lang="en-US" sz="2400" baseline="0" dirty="0" smtClean="0">
                <a:solidFill>
                  <a:srgbClr val="0070C0"/>
                </a:solidFill>
                <a:effectLst/>
                <a:latin typeface="+mj-lt"/>
              </a:rPr>
              <a:t> Received From Local Self-Governments by Projects</a:t>
            </a:r>
            <a:endParaRPr lang="en-US" sz="2400" dirty="0">
              <a:solidFill>
                <a:srgbClr val="0070C0"/>
              </a:solidFill>
              <a:effectLst/>
              <a:latin typeface="+mj-lt"/>
            </a:endParaRPr>
          </a:p>
        </c:rich>
      </c:tx>
      <c:layout>
        <c:manualLayout>
          <c:xMode val="edge"/>
          <c:yMode val="edge"/>
          <c:x val="0.1424479440069992"/>
          <c:y val="2.4806124834056139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2.3504273504273667E-2"/>
          <c:y val="0.18776975385004493"/>
          <c:w val="0.9529914529914566"/>
          <c:h val="0.7001066324720810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rgbClr val="88280A"/>
            </a:solidFill>
          </c:spPr>
          <c:dLbls>
            <c:dLbl>
              <c:idx val="0"/>
              <c:layout>
                <c:manualLayout>
                  <c:x val="-1.3888888888888889E-3"/>
                  <c:y val="-1.4470239486532749E-2"/>
                </c:manualLayout>
              </c:layout>
              <c:showVal val="1"/>
            </c:dLbl>
            <c:spPr>
              <a:noFill/>
            </c:spPr>
            <c:txPr>
              <a:bodyPr/>
              <a:lstStyle/>
              <a:p>
                <a:pPr>
                  <a:defRPr lang="ka-GE" sz="16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Response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0.53</c:v>
                </c:pt>
                <c:pt idx="1">
                  <c:v>0.36</c:v>
                </c:pt>
                <c:pt idx="2">
                  <c:v>0.13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CB7777"/>
            </a:solidFill>
          </c:spPr>
          <c:dLbls>
            <c:dLbl>
              <c:idx val="0"/>
              <c:layout>
                <c:manualLayout>
                  <c:x val="1.2072615923009624E-2"/>
                  <c:y val="-2.6594639923797667E-2"/>
                </c:manualLayout>
              </c:layout>
              <c:showVal val="1"/>
            </c:dLbl>
            <c:dLbl>
              <c:idx val="1"/>
              <c:layout>
                <c:manualLayout>
                  <c:x val="1.0656504475402121E-2"/>
                  <c:y val="-2.0050119363220299E-2"/>
                </c:manualLayout>
              </c:layout>
              <c:showVal val="1"/>
            </c:dLbl>
            <c:dLbl>
              <c:idx val="2"/>
              <c:layout>
                <c:manualLayout>
                  <c:x val="1.064962726304572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6.4829396325459324E-3"/>
                  <c:y val="1.8841850225167927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Response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0.5</c:v>
                </c:pt>
                <c:pt idx="1">
                  <c:v>0.38</c:v>
                </c:pt>
                <c:pt idx="2">
                  <c:v>0.12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DEE7F2"/>
            </a:solidFill>
          </c:spPr>
          <c:dLbls>
            <c:dLbl>
              <c:idx val="0"/>
              <c:layout>
                <c:manualLayout>
                  <c:x val="9.6007470220068648E-3"/>
                  <c:y val="-1.8995690188798021E-2"/>
                </c:manualLayout>
              </c:layout>
              <c:showVal val="1"/>
            </c:dLbl>
            <c:dLbl>
              <c:idx val="1"/>
              <c:layout>
                <c:manualLayout>
                  <c:x val="1.0683760683760755E-2"/>
                  <c:y val="-3.3523980072501592E-3"/>
                </c:manualLayout>
              </c:layout>
              <c:showVal val="1"/>
            </c:dLbl>
            <c:dLbl>
              <c:idx val="2"/>
              <c:layout>
                <c:manualLayout>
                  <c:x val="2.1299254526091552E-2"/>
                  <c:y val="-1.3366750208855964E-2"/>
                </c:manualLayout>
              </c:layout>
              <c:showVal val="1"/>
            </c:dLbl>
            <c:dLbl>
              <c:idx val="3"/>
              <c:layout>
                <c:manualLayout>
                  <c:x val="1.149759405074376E-2"/>
                  <c:y val="2.4532183438533131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Response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Sheet1!$D$2:$D$5</c:f>
              <c:numCache>
                <c:formatCode>0%</c:formatCode>
                <c:ptCount val="4"/>
                <c:pt idx="0">
                  <c:v>0.73</c:v>
                </c:pt>
                <c:pt idx="1">
                  <c:v>0.2</c:v>
                </c:pt>
                <c:pt idx="2">
                  <c:v>7.0000000000000007E-2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8FAFD5"/>
            </a:solidFill>
          </c:spPr>
          <c:dLbls>
            <c:dLbl>
              <c:idx val="0"/>
              <c:layout>
                <c:manualLayout>
                  <c:x val="1.282051282051282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23076923076943E-2"/>
                  <c:y val="-3.3523980072501592E-3"/>
                </c:manualLayout>
              </c:layout>
              <c:showVal val="1"/>
            </c:dLbl>
            <c:dLbl>
              <c:idx val="3"/>
              <c:layout>
                <c:manualLayout>
                  <c:x val="8.1195319335084313E-3"/>
                  <c:y val="-1.2105871904426687E-3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Response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Sheet1!$E$2:$E$5</c:f>
              <c:numCache>
                <c:formatCode>0%</c:formatCode>
                <c:ptCount val="4"/>
                <c:pt idx="0">
                  <c:v>0.6</c:v>
                </c:pt>
                <c:pt idx="1">
                  <c:v>0.34</c:v>
                </c:pt>
                <c:pt idx="2">
                  <c:v>0.06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6D97C9"/>
            </a:solidFill>
          </c:spPr>
          <c:dLbls>
            <c:dLbl>
              <c:idx val="1"/>
              <c:layout>
                <c:manualLayout>
                  <c:x val="6.4102564102564335E-3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4957264957264856E-2"/>
                  <c:y val="-6.7047960145003513E-3"/>
                </c:manualLayout>
              </c:layout>
              <c:showVal val="1"/>
            </c:dLbl>
            <c:dLbl>
              <c:idx val="3"/>
              <c:layout>
                <c:manualLayout>
                  <c:x val="1.923076923076936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lang="ka-GE" sz="1600" b="1">
                    <a:latin typeface="+mj-lt"/>
                  </a:defRPr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Complete</c:v>
                </c:pt>
                <c:pt idx="1">
                  <c:v>Without Response</c:v>
                </c:pt>
                <c:pt idx="2">
                  <c:v>Incomplete</c:v>
                </c:pt>
                <c:pt idx="3">
                  <c:v>Refusal</c:v>
                </c:pt>
              </c:strCache>
            </c:strRef>
          </c:cat>
          <c:val>
            <c:numRef>
              <c:f>Sheet1!$F$2:$F$5</c:f>
              <c:numCache>
                <c:formatCode>0%</c:formatCode>
                <c:ptCount val="4"/>
                <c:pt idx="0">
                  <c:v>0.71</c:v>
                </c:pt>
                <c:pt idx="1">
                  <c:v>0.2</c:v>
                </c:pt>
                <c:pt idx="2">
                  <c:v>0.08</c:v>
                </c:pt>
                <c:pt idx="3">
                  <c:v>0.01</c:v>
                </c:pt>
              </c:numCache>
            </c:numRef>
          </c:val>
        </c:ser>
        <c:shape val="box"/>
        <c:axId val="128162432"/>
        <c:axId val="128786816"/>
        <c:axId val="0"/>
      </c:bar3DChart>
      <c:catAx>
        <c:axId val="1281624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lang="ka-GE" sz="1600" b="1">
                <a:latin typeface="+mj-lt"/>
              </a:defRPr>
            </a:pPr>
            <a:endParaRPr lang="en-US"/>
          </a:p>
        </c:txPr>
        <c:crossAx val="128786816"/>
        <c:crosses val="autoZero"/>
        <c:auto val="1"/>
        <c:lblAlgn val="ctr"/>
        <c:lblOffset val="100"/>
      </c:catAx>
      <c:valAx>
        <c:axId val="128786816"/>
        <c:scaling>
          <c:orientation val="minMax"/>
        </c:scaling>
        <c:delete val="1"/>
        <c:axPos val="l"/>
        <c:numFmt formatCode="0%" sourceLinked="1"/>
        <c:tickLblPos val="nextTo"/>
        <c:crossAx val="128162432"/>
        <c:crosses val="autoZero"/>
        <c:crossBetween val="between"/>
      </c:valAx>
      <c:spPr>
        <a:noFill/>
        <a:ln w="40105">
          <a:noFill/>
        </a:ln>
      </c:spPr>
    </c:plotArea>
    <c:legend>
      <c:legendPos val="t"/>
      <c:layout>
        <c:manualLayout>
          <c:xMode val="edge"/>
          <c:yMode val="edge"/>
          <c:x val="0.49868110236220481"/>
          <c:y val="0.25914148020295447"/>
          <c:w val="0.47369552050140873"/>
          <c:h val="0.3592041531086218"/>
        </c:manualLayout>
      </c:layout>
      <c:txPr>
        <a:bodyPr/>
        <a:lstStyle/>
        <a:p>
          <a:pPr>
            <a:defRPr lang="ka-GE" sz="1421">
              <a:latin typeface="+mj-lt"/>
            </a:defRPr>
          </a:pPr>
          <a:endParaRPr lang="en-US"/>
        </a:p>
      </c:txPr>
    </c:legend>
    <c:plotVisOnly val="1"/>
    <c:dispBlanksAs val="gap"/>
  </c:chart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7039DA-35DF-4509-ACF7-1F7A1BAB5D9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AAC8CB-B3FB-4954-936A-EA5F2F9660E5}">
      <dgm:prSet phldrT="[Text]" custT="1"/>
      <dgm:spPr/>
      <dgm:t>
        <a:bodyPr/>
        <a:lstStyle/>
        <a:p>
          <a:r>
            <a:rPr lang="en-US" sz="1800" b="1" dirty="0" smtClean="0"/>
            <a:t>Standard FOI Requests</a:t>
          </a:r>
          <a:r>
            <a:rPr lang="ka-GE" sz="1800" dirty="0" smtClean="0"/>
            <a:t/>
          </a:r>
          <a:br>
            <a:rPr lang="ka-GE" sz="1800" dirty="0" smtClean="0"/>
          </a:br>
          <a:r>
            <a:rPr lang="ka-GE" sz="1800" b="1" dirty="0" smtClean="0"/>
            <a:t>4 992</a:t>
          </a:r>
          <a:endParaRPr lang="en-US" sz="1800" b="1" dirty="0"/>
        </a:p>
      </dgm:t>
    </dgm:pt>
    <dgm:pt modelId="{D6DFBB6C-CCC9-4CCA-834F-899AA5FC369F}" type="parTrans" cxnId="{BEF82E3A-33C9-43F9-A89C-707E359DAC9A}">
      <dgm:prSet/>
      <dgm:spPr/>
      <dgm:t>
        <a:bodyPr/>
        <a:lstStyle/>
        <a:p>
          <a:endParaRPr lang="en-US"/>
        </a:p>
      </dgm:t>
    </dgm:pt>
    <dgm:pt modelId="{4C5C926F-ACC7-4748-85BE-38F537C96680}" type="sibTrans" cxnId="{BEF82E3A-33C9-43F9-A89C-707E359DAC9A}">
      <dgm:prSet/>
      <dgm:spPr/>
      <dgm:t>
        <a:bodyPr/>
        <a:lstStyle/>
        <a:p>
          <a:endParaRPr lang="en-US"/>
        </a:p>
      </dgm:t>
    </dgm:pt>
    <dgm:pt modelId="{136C2D41-0E22-49A3-A87E-1AA882B4C5C3}">
      <dgm:prSet phldrT="[Text]" custT="1"/>
      <dgm:spPr/>
      <dgm:t>
        <a:bodyPr/>
        <a:lstStyle/>
        <a:p>
          <a:r>
            <a:rPr lang="en-US" sz="1600" b="1" dirty="0" smtClean="0"/>
            <a:t>Complete</a:t>
          </a:r>
          <a:endParaRPr lang="ka-GE" sz="1600" dirty="0" smtClean="0"/>
        </a:p>
        <a:p>
          <a:r>
            <a:rPr lang="ka-GE" sz="1600" dirty="0" smtClean="0"/>
            <a:t>3 581 (71.7%) </a:t>
          </a:r>
          <a:endParaRPr lang="en-US" sz="1600" dirty="0"/>
        </a:p>
      </dgm:t>
    </dgm:pt>
    <dgm:pt modelId="{8EC0010B-0E92-427C-9BA8-77933D8FBECD}" type="parTrans" cxnId="{03F29D86-029C-4185-9F2A-F6B763394FD8}">
      <dgm:prSet/>
      <dgm:spPr/>
      <dgm:t>
        <a:bodyPr/>
        <a:lstStyle/>
        <a:p>
          <a:endParaRPr lang="en-US" dirty="0"/>
        </a:p>
      </dgm:t>
    </dgm:pt>
    <dgm:pt modelId="{5B123408-1AF5-4321-AEA1-E2C703D2BAE1}" type="sibTrans" cxnId="{03F29D86-029C-4185-9F2A-F6B763394FD8}">
      <dgm:prSet/>
      <dgm:spPr/>
      <dgm:t>
        <a:bodyPr/>
        <a:lstStyle/>
        <a:p>
          <a:endParaRPr lang="en-US"/>
        </a:p>
      </dgm:t>
    </dgm:pt>
    <dgm:pt modelId="{ABC03F99-FE6C-4E63-97F0-22575A1E9370}">
      <dgm:prSet phldrT="[Text]" custT="1"/>
      <dgm:spPr/>
      <dgm:t>
        <a:bodyPr/>
        <a:lstStyle/>
        <a:p>
          <a:r>
            <a:rPr lang="en-US" sz="1600" b="1" dirty="0" smtClean="0"/>
            <a:t>Incomplete</a:t>
          </a:r>
          <a:endParaRPr lang="ka-GE" sz="1600" b="1" dirty="0" smtClean="0"/>
        </a:p>
        <a:p>
          <a:r>
            <a:rPr lang="ka-GE" sz="1600" dirty="0" smtClean="0"/>
            <a:t>377  (7.6%)</a:t>
          </a:r>
          <a:endParaRPr lang="en-US" sz="1600" dirty="0"/>
        </a:p>
      </dgm:t>
    </dgm:pt>
    <dgm:pt modelId="{BB3D615C-7ECB-4B53-87F4-A3B0C36689CC}" type="parTrans" cxnId="{A960C799-7FE1-4EBF-873B-C2FFC9824F49}">
      <dgm:prSet/>
      <dgm:spPr/>
      <dgm:t>
        <a:bodyPr/>
        <a:lstStyle/>
        <a:p>
          <a:endParaRPr lang="en-US" dirty="0"/>
        </a:p>
      </dgm:t>
    </dgm:pt>
    <dgm:pt modelId="{FC79B44D-45C1-4238-AFBF-F679F08D76CE}" type="sibTrans" cxnId="{A960C799-7FE1-4EBF-873B-C2FFC9824F49}">
      <dgm:prSet/>
      <dgm:spPr/>
      <dgm:t>
        <a:bodyPr/>
        <a:lstStyle/>
        <a:p>
          <a:endParaRPr lang="en-US"/>
        </a:p>
      </dgm:t>
    </dgm:pt>
    <dgm:pt modelId="{AA1B5BD2-B1BC-4CBA-9011-6E183A5035AE}">
      <dgm:prSet phldrT="[Text]" custT="1"/>
      <dgm:spPr/>
      <dgm:t>
        <a:bodyPr/>
        <a:lstStyle/>
        <a:p>
          <a:r>
            <a:rPr lang="ka-GE" sz="1800" dirty="0" smtClean="0"/>
            <a:t/>
          </a:r>
          <a:br>
            <a:rPr lang="ka-GE" sz="1800" dirty="0" smtClean="0"/>
          </a:br>
          <a:r>
            <a:rPr lang="en-US" sz="1800" b="1" dirty="0" smtClean="0"/>
            <a:t>Non-standard Requests</a:t>
          </a:r>
          <a:r>
            <a:rPr lang="ka-GE" sz="1800" b="1" dirty="0" smtClean="0"/>
            <a:t/>
          </a:r>
          <a:br>
            <a:rPr lang="ka-GE" sz="1800" b="1" dirty="0" smtClean="0"/>
          </a:br>
          <a:r>
            <a:rPr lang="ka-GE" sz="1800" b="1" dirty="0" smtClean="0"/>
            <a:t>645</a:t>
          </a:r>
        </a:p>
        <a:p>
          <a:endParaRPr lang="en-US" sz="1200" dirty="0"/>
        </a:p>
      </dgm:t>
    </dgm:pt>
    <dgm:pt modelId="{DBDFB81E-0A59-4D43-B144-AB081EA02664}" type="parTrans" cxnId="{A1635CD9-1EBD-47CA-90FE-FCE40338BEB8}">
      <dgm:prSet/>
      <dgm:spPr/>
      <dgm:t>
        <a:bodyPr/>
        <a:lstStyle/>
        <a:p>
          <a:endParaRPr lang="en-US"/>
        </a:p>
      </dgm:t>
    </dgm:pt>
    <dgm:pt modelId="{AB73F81B-CBDC-4ACF-93F0-E1FC1AF593B7}" type="sibTrans" cxnId="{A1635CD9-1EBD-47CA-90FE-FCE40338BEB8}">
      <dgm:prSet/>
      <dgm:spPr/>
      <dgm:t>
        <a:bodyPr/>
        <a:lstStyle/>
        <a:p>
          <a:endParaRPr lang="en-US"/>
        </a:p>
      </dgm:t>
    </dgm:pt>
    <dgm:pt modelId="{784233D7-0312-4EC7-AC4C-5C8D60550AEE}">
      <dgm:prSet phldrT="[Text]" custT="1"/>
      <dgm:spPr/>
      <dgm:t>
        <a:bodyPr/>
        <a:lstStyle/>
        <a:p>
          <a:r>
            <a:rPr lang="en-US" sz="1600" b="1" dirty="0" smtClean="0"/>
            <a:t>Complete</a:t>
          </a:r>
          <a:endParaRPr lang="ka-GE" sz="1600" b="1" dirty="0" smtClean="0"/>
        </a:p>
        <a:p>
          <a:r>
            <a:rPr lang="ka-GE" sz="1600" dirty="0" smtClean="0"/>
            <a:t>380 (58.9%)</a:t>
          </a:r>
          <a:endParaRPr lang="en-US" sz="1600" dirty="0"/>
        </a:p>
      </dgm:t>
    </dgm:pt>
    <dgm:pt modelId="{99011A1E-FCF6-4942-A2C8-F4E2EDD6377D}" type="parTrans" cxnId="{DC6F3D81-C6A6-46D1-A28E-2F9D4011260E}">
      <dgm:prSet/>
      <dgm:spPr/>
      <dgm:t>
        <a:bodyPr/>
        <a:lstStyle/>
        <a:p>
          <a:endParaRPr lang="en-US" dirty="0"/>
        </a:p>
      </dgm:t>
    </dgm:pt>
    <dgm:pt modelId="{4102504E-5D0C-4797-8ECF-3A34B2C78CAD}" type="sibTrans" cxnId="{DC6F3D81-C6A6-46D1-A28E-2F9D4011260E}">
      <dgm:prSet/>
      <dgm:spPr/>
      <dgm:t>
        <a:bodyPr/>
        <a:lstStyle/>
        <a:p>
          <a:endParaRPr lang="en-US"/>
        </a:p>
      </dgm:t>
    </dgm:pt>
    <dgm:pt modelId="{11B8F157-572B-4981-874E-D83A7AAEF55E}">
      <dgm:prSet phldrT="[Text]" custT="1"/>
      <dgm:spPr/>
      <dgm:t>
        <a:bodyPr/>
        <a:lstStyle/>
        <a:p>
          <a:r>
            <a:rPr lang="en-US" sz="1600" b="1" dirty="0" smtClean="0"/>
            <a:t>Incomplete</a:t>
          </a:r>
          <a:endParaRPr lang="ka-GE" sz="1600" b="1" dirty="0" smtClean="0"/>
        </a:p>
        <a:p>
          <a:r>
            <a:rPr lang="ka-GE" sz="1600" dirty="0" smtClean="0"/>
            <a:t>61 (9.5%)</a:t>
          </a:r>
          <a:endParaRPr lang="en-US" sz="1600" dirty="0"/>
        </a:p>
      </dgm:t>
    </dgm:pt>
    <dgm:pt modelId="{2C282E4E-FC2E-4F9D-B9A9-47F49C57DF1D}" type="parTrans" cxnId="{ABCCC727-4C77-4FDA-9160-699679895EF6}">
      <dgm:prSet/>
      <dgm:spPr/>
      <dgm:t>
        <a:bodyPr/>
        <a:lstStyle/>
        <a:p>
          <a:endParaRPr lang="en-US" dirty="0"/>
        </a:p>
      </dgm:t>
    </dgm:pt>
    <dgm:pt modelId="{44BCD20A-2880-43F4-8FE5-A176251E29C8}" type="sibTrans" cxnId="{ABCCC727-4C77-4FDA-9160-699679895EF6}">
      <dgm:prSet/>
      <dgm:spPr/>
      <dgm:t>
        <a:bodyPr/>
        <a:lstStyle/>
        <a:p>
          <a:endParaRPr lang="en-US"/>
        </a:p>
      </dgm:t>
    </dgm:pt>
    <dgm:pt modelId="{E78E3E21-7F79-480B-8486-A6D4E5F9BD76}">
      <dgm:prSet custT="1"/>
      <dgm:spPr/>
      <dgm:t>
        <a:bodyPr/>
        <a:lstStyle/>
        <a:p>
          <a:r>
            <a:rPr lang="en-US" sz="1600" b="1" dirty="0" smtClean="0"/>
            <a:t>Without Reply</a:t>
          </a:r>
          <a:endParaRPr lang="ka-GE" sz="1600" b="1" dirty="0" smtClean="0"/>
        </a:p>
        <a:p>
          <a:r>
            <a:rPr lang="ka-GE" sz="1600" dirty="0" smtClean="0"/>
            <a:t>938(19.7%)</a:t>
          </a:r>
          <a:endParaRPr lang="en-US" sz="1600" dirty="0"/>
        </a:p>
      </dgm:t>
    </dgm:pt>
    <dgm:pt modelId="{F79133E9-CB4D-4D95-8B34-288144E773DC}" type="parTrans" cxnId="{0A90EABB-A224-4329-AFD8-7E3A49A7AF76}">
      <dgm:prSet/>
      <dgm:spPr/>
      <dgm:t>
        <a:bodyPr/>
        <a:lstStyle/>
        <a:p>
          <a:endParaRPr lang="en-US" dirty="0"/>
        </a:p>
      </dgm:t>
    </dgm:pt>
    <dgm:pt modelId="{C8C00565-26FB-4F35-965F-50670D82203E}" type="sibTrans" cxnId="{0A90EABB-A224-4329-AFD8-7E3A49A7AF76}">
      <dgm:prSet/>
      <dgm:spPr/>
      <dgm:t>
        <a:bodyPr/>
        <a:lstStyle/>
        <a:p>
          <a:endParaRPr lang="en-US"/>
        </a:p>
      </dgm:t>
    </dgm:pt>
    <dgm:pt modelId="{87583282-C18D-4942-A2B5-02BDEE20CB3F}">
      <dgm:prSet custT="1"/>
      <dgm:spPr/>
      <dgm:t>
        <a:bodyPr/>
        <a:lstStyle/>
        <a:p>
          <a:r>
            <a:rPr lang="en-US" sz="1600" b="1" dirty="0" smtClean="0"/>
            <a:t>Refusal</a:t>
          </a:r>
          <a:endParaRPr lang="ka-GE" sz="1600" b="1" dirty="0" smtClean="0"/>
        </a:p>
        <a:p>
          <a:r>
            <a:rPr lang="ka-GE" sz="1600" dirty="0" smtClean="0"/>
            <a:t>51 (1%)</a:t>
          </a:r>
          <a:endParaRPr lang="en-US" sz="1600" dirty="0"/>
        </a:p>
      </dgm:t>
    </dgm:pt>
    <dgm:pt modelId="{256765CE-9E4C-4909-8606-5ED613CEB567}" type="parTrans" cxnId="{6438AEBC-FABC-4502-A89A-040B7AC957A7}">
      <dgm:prSet/>
      <dgm:spPr/>
      <dgm:t>
        <a:bodyPr/>
        <a:lstStyle/>
        <a:p>
          <a:endParaRPr lang="en-US" dirty="0"/>
        </a:p>
      </dgm:t>
    </dgm:pt>
    <dgm:pt modelId="{CC5D6354-E55B-48E1-8557-655024B437D3}" type="sibTrans" cxnId="{6438AEBC-FABC-4502-A89A-040B7AC957A7}">
      <dgm:prSet/>
      <dgm:spPr/>
      <dgm:t>
        <a:bodyPr/>
        <a:lstStyle/>
        <a:p>
          <a:endParaRPr lang="en-US"/>
        </a:p>
      </dgm:t>
    </dgm:pt>
    <dgm:pt modelId="{1833A347-A712-4E4F-9649-03F848BDD713}">
      <dgm:prSet custT="1"/>
      <dgm:spPr/>
      <dgm:t>
        <a:bodyPr/>
        <a:lstStyle/>
        <a:p>
          <a:r>
            <a:rPr lang="en-US" sz="1600" b="1" dirty="0" smtClean="0"/>
            <a:t>Without Reply</a:t>
          </a:r>
          <a:endParaRPr lang="ka-GE" sz="1600" b="1" dirty="0" smtClean="0"/>
        </a:p>
        <a:p>
          <a:r>
            <a:rPr lang="ka-GE" sz="1600" dirty="0" smtClean="0"/>
            <a:t>192 (29.8%)</a:t>
          </a:r>
          <a:endParaRPr lang="en-US" sz="1600" dirty="0"/>
        </a:p>
      </dgm:t>
    </dgm:pt>
    <dgm:pt modelId="{09F9B72E-EB19-449B-81A2-F97DC5CA211C}" type="parTrans" cxnId="{EE49D447-67B4-4A85-955E-561F95326148}">
      <dgm:prSet/>
      <dgm:spPr/>
      <dgm:t>
        <a:bodyPr/>
        <a:lstStyle/>
        <a:p>
          <a:endParaRPr lang="en-US" dirty="0"/>
        </a:p>
      </dgm:t>
    </dgm:pt>
    <dgm:pt modelId="{45C1F094-6682-4EFD-93E2-5A9756CEBB17}" type="sibTrans" cxnId="{EE49D447-67B4-4A85-955E-561F95326148}">
      <dgm:prSet/>
      <dgm:spPr/>
      <dgm:t>
        <a:bodyPr/>
        <a:lstStyle/>
        <a:p>
          <a:endParaRPr lang="en-US"/>
        </a:p>
      </dgm:t>
    </dgm:pt>
    <dgm:pt modelId="{4A65AB1A-2277-4474-8B2F-43BCF7034E9D}">
      <dgm:prSet custT="1"/>
      <dgm:spPr/>
      <dgm:t>
        <a:bodyPr/>
        <a:lstStyle/>
        <a:p>
          <a:r>
            <a:rPr lang="en-US" sz="1600" b="1" dirty="0" smtClean="0"/>
            <a:t>Refusal</a:t>
          </a:r>
          <a:endParaRPr lang="ka-GE" sz="1600" b="1" dirty="0" smtClean="0"/>
        </a:p>
        <a:p>
          <a:r>
            <a:rPr lang="ka-GE" sz="1600" dirty="0" smtClean="0"/>
            <a:t>12 (1.9%)</a:t>
          </a:r>
          <a:endParaRPr lang="en-US" sz="1600" dirty="0"/>
        </a:p>
      </dgm:t>
    </dgm:pt>
    <dgm:pt modelId="{B6A8A01C-8B6E-4DC4-8401-27769EB8D39A}" type="parTrans" cxnId="{15301C65-2B74-4065-9715-3DFBD142A87C}">
      <dgm:prSet/>
      <dgm:spPr/>
      <dgm:t>
        <a:bodyPr/>
        <a:lstStyle/>
        <a:p>
          <a:endParaRPr lang="en-US" dirty="0"/>
        </a:p>
      </dgm:t>
    </dgm:pt>
    <dgm:pt modelId="{F1E32D46-2F14-40E4-9D8B-339E31251471}" type="sibTrans" cxnId="{15301C65-2B74-4065-9715-3DFBD142A87C}">
      <dgm:prSet/>
      <dgm:spPr/>
      <dgm:t>
        <a:bodyPr/>
        <a:lstStyle/>
        <a:p>
          <a:endParaRPr lang="en-US"/>
        </a:p>
      </dgm:t>
    </dgm:pt>
    <dgm:pt modelId="{0C4AF787-3FEB-4432-9976-D0BC3595DD06}" type="pres">
      <dgm:prSet presAssocID="{C57039DA-35DF-4509-ACF7-1F7A1BAB5D9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ka-GE"/>
        </a:p>
      </dgm:t>
    </dgm:pt>
    <dgm:pt modelId="{4224202B-F018-4492-8556-F4C4EDD4E2C6}" type="pres">
      <dgm:prSet presAssocID="{12AAC8CB-B3FB-4954-936A-EA5F2F9660E5}" presName="root" presStyleCnt="0"/>
      <dgm:spPr/>
    </dgm:pt>
    <dgm:pt modelId="{0F8C70A2-9C06-47DC-A9EF-F9BE4BBCC9B4}" type="pres">
      <dgm:prSet presAssocID="{12AAC8CB-B3FB-4954-936A-EA5F2F9660E5}" presName="rootComposite" presStyleCnt="0"/>
      <dgm:spPr/>
    </dgm:pt>
    <dgm:pt modelId="{6786B967-42B0-445C-9DF9-FF1569A1975E}" type="pres">
      <dgm:prSet presAssocID="{12AAC8CB-B3FB-4954-936A-EA5F2F9660E5}" presName="rootText" presStyleLbl="node1" presStyleIdx="0" presStyleCnt="2" custScaleX="170824"/>
      <dgm:spPr/>
      <dgm:t>
        <a:bodyPr/>
        <a:lstStyle/>
        <a:p>
          <a:endParaRPr lang="en-US"/>
        </a:p>
      </dgm:t>
    </dgm:pt>
    <dgm:pt modelId="{3DFE31A2-FF89-4F6B-9E9E-818E6D7D9522}" type="pres">
      <dgm:prSet presAssocID="{12AAC8CB-B3FB-4954-936A-EA5F2F9660E5}" presName="rootConnector" presStyleLbl="node1" presStyleIdx="0" presStyleCnt="2"/>
      <dgm:spPr/>
      <dgm:t>
        <a:bodyPr/>
        <a:lstStyle/>
        <a:p>
          <a:endParaRPr lang="ka-GE"/>
        </a:p>
      </dgm:t>
    </dgm:pt>
    <dgm:pt modelId="{AA538028-EBDC-4CED-AAAA-D2AECE6E8715}" type="pres">
      <dgm:prSet presAssocID="{12AAC8CB-B3FB-4954-936A-EA5F2F9660E5}" presName="childShape" presStyleCnt="0"/>
      <dgm:spPr/>
    </dgm:pt>
    <dgm:pt modelId="{733DD36F-8BCB-4753-A3E7-2D1C2150EA82}" type="pres">
      <dgm:prSet presAssocID="{8EC0010B-0E92-427C-9BA8-77933D8FBECD}" presName="Name13" presStyleLbl="parChTrans1D2" presStyleIdx="0" presStyleCnt="8"/>
      <dgm:spPr/>
      <dgm:t>
        <a:bodyPr/>
        <a:lstStyle/>
        <a:p>
          <a:endParaRPr lang="ka-GE"/>
        </a:p>
      </dgm:t>
    </dgm:pt>
    <dgm:pt modelId="{C333268B-1B4B-4030-8093-5706F3B07F75}" type="pres">
      <dgm:prSet presAssocID="{136C2D41-0E22-49A3-A87E-1AA882B4C5C3}" presName="childText" presStyleLbl="bgAcc1" presStyleIdx="0" presStyleCnt="8" custScaleX="16497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0E9379F8-E5AB-4D5A-9482-29C67FA651AB}" type="pres">
      <dgm:prSet presAssocID="{BB3D615C-7ECB-4B53-87F4-A3B0C36689CC}" presName="Name13" presStyleLbl="parChTrans1D2" presStyleIdx="1" presStyleCnt="8"/>
      <dgm:spPr/>
      <dgm:t>
        <a:bodyPr/>
        <a:lstStyle/>
        <a:p>
          <a:endParaRPr lang="ka-GE"/>
        </a:p>
      </dgm:t>
    </dgm:pt>
    <dgm:pt modelId="{CCBEF095-67BE-48FF-AD65-3719F7F36C92}" type="pres">
      <dgm:prSet presAssocID="{ABC03F99-FE6C-4E63-97F0-22575A1E9370}" presName="childText" presStyleLbl="bgAcc1" presStyleIdx="1" presStyleCnt="8" custScaleX="164978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10DBC1E3-1191-4BB7-9AD8-0002E932CF11}" type="pres">
      <dgm:prSet presAssocID="{F79133E9-CB4D-4D95-8B34-288144E773DC}" presName="Name13" presStyleLbl="parChTrans1D2" presStyleIdx="2" presStyleCnt="8"/>
      <dgm:spPr/>
      <dgm:t>
        <a:bodyPr/>
        <a:lstStyle/>
        <a:p>
          <a:endParaRPr lang="ka-GE"/>
        </a:p>
      </dgm:t>
    </dgm:pt>
    <dgm:pt modelId="{1C609A00-352A-471B-BD65-FAF0739CB81D}" type="pres">
      <dgm:prSet presAssocID="{E78E3E21-7F79-480B-8486-A6D4E5F9BD76}" presName="childText" presStyleLbl="bgAcc1" presStyleIdx="2" presStyleCnt="8" custScaleX="16497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7480C22C-DBB3-4BF1-A1E9-CEEC211BE7DD}" type="pres">
      <dgm:prSet presAssocID="{256765CE-9E4C-4909-8606-5ED613CEB567}" presName="Name13" presStyleLbl="parChTrans1D2" presStyleIdx="3" presStyleCnt="8"/>
      <dgm:spPr/>
      <dgm:t>
        <a:bodyPr/>
        <a:lstStyle/>
        <a:p>
          <a:endParaRPr lang="ka-GE"/>
        </a:p>
      </dgm:t>
    </dgm:pt>
    <dgm:pt modelId="{FD5F0AB3-ECE3-4F06-8D88-3FE5D70DA8B4}" type="pres">
      <dgm:prSet presAssocID="{87583282-C18D-4942-A2B5-02BDEE20CB3F}" presName="childText" presStyleLbl="bgAcc1" presStyleIdx="3" presStyleCnt="8" custScaleX="164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C2F293-D07B-49D1-9C10-34171928B220}" type="pres">
      <dgm:prSet presAssocID="{AA1B5BD2-B1BC-4CBA-9011-6E183A5035AE}" presName="root" presStyleCnt="0"/>
      <dgm:spPr/>
    </dgm:pt>
    <dgm:pt modelId="{1F7CE6EC-D151-4BFD-989F-440E94012971}" type="pres">
      <dgm:prSet presAssocID="{AA1B5BD2-B1BC-4CBA-9011-6E183A5035AE}" presName="rootComposite" presStyleCnt="0"/>
      <dgm:spPr/>
    </dgm:pt>
    <dgm:pt modelId="{5F85EA45-7141-4F0D-9D4A-6910CFBB1CFF}" type="pres">
      <dgm:prSet presAssocID="{AA1B5BD2-B1BC-4CBA-9011-6E183A5035AE}" presName="rootText" presStyleLbl="node1" presStyleIdx="1" presStyleCnt="2" custScaleX="171290" custScaleY="100000"/>
      <dgm:spPr/>
      <dgm:t>
        <a:bodyPr/>
        <a:lstStyle/>
        <a:p>
          <a:endParaRPr lang="en-US"/>
        </a:p>
      </dgm:t>
    </dgm:pt>
    <dgm:pt modelId="{CF7CC25E-D157-4D9A-B184-DAED665C7CE9}" type="pres">
      <dgm:prSet presAssocID="{AA1B5BD2-B1BC-4CBA-9011-6E183A5035AE}" presName="rootConnector" presStyleLbl="node1" presStyleIdx="1" presStyleCnt="2"/>
      <dgm:spPr/>
      <dgm:t>
        <a:bodyPr/>
        <a:lstStyle/>
        <a:p>
          <a:endParaRPr lang="ka-GE"/>
        </a:p>
      </dgm:t>
    </dgm:pt>
    <dgm:pt modelId="{99DF61F3-26F9-48BF-8F5B-3848DD3B5C5B}" type="pres">
      <dgm:prSet presAssocID="{AA1B5BD2-B1BC-4CBA-9011-6E183A5035AE}" presName="childShape" presStyleCnt="0"/>
      <dgm:spPr/>
    </dgm:pt>
    <dgm:pt modelId="{0A9C128A-33B0-4538-B12F-AD238C83BE35}" type="pres">
      <dgm:prSet presAssocID="{99011A1E-FCF6-4942-A2C8-F4E2EDD6377D}" presName="Name13" presStyleLbl="parChTrans1D2" presStyleIdx="4" presStyleCnt="8"/>
      <dgm:spPr/>
      <dgm:t>
        <a:bodyPr/>
        <a:lstStyle/>
        <a:p>
          <a:endParaRPr lang="ka-GE"/>
        </a:p>
      </dgm:t>
    </dgm:pt>
    <dgm:pt modelId="{9153ED40-F75D-4B92-977C-7F66F4B00FE4}" type="pres">
      <dgm:prSet presAssocID="{784233D7-0312-4EC7-AC4C-5C8D60550AEE}" presName="childText" presStyleLbl="bgAcc1" presStyleIdx="4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35E3E9AC-A2FB-4501-97B6-B7CFD6E69809}" type="pres">
      <dgm:prSet presAssocID="{2C282E4E-FC2E-4F9D-B9A9-47F49C57DF1D}" presName="Name13" presStyleLbl="parChTrans1D2" presStyleIdx="5" presStyleCnt="8"/>
      <dgm:spPr/>
      <dgm:t>
        <a:bodyPr/>
        <a:lstStyle/>
        <a:p>
          <a:endParaRPr lang="ka-GE"/>
        </a:p>
      </dgm:t>
    </dgm:pt>
    <dgm:pt modelId="{3350D1CB-36CC-4D13-8560-52051D53EB13}" type="pres">
      <dgm:prSet presAssocID="{11B8F157-572B-4981-874E-D83A7AAEF55E}" presName="childText" presStyleLbl="bgAcc1" presStyleIdx="5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1AA53EF3-E331-45C5-9374-A7F4E1430175}" type="pres">
      <dgm:prSet presAssocID="{09F9B72E-EB19-449B-81A2-F97DC5CA211C}" presName="Name13" presStyleLbl="parChTrans1D2" presStyleIdx="6" presStyleCnt="8"/>
      <dgm:spPr/>
      <dgm:t>
        <a:bodyPr/>
        <a:lstStyle/>
        <a:p>
          <a:endParaRPr lang="ka-GE"/>
        </a:p>
      </dgm:t>
    </dgm:pt>
    <dgm:pt modelId="{42EF387C-8C30-41D9-B7D7-182B6B0E7DE5}" type="pres">
      <dgm:prSet presAssocID="{1833A347-A712-4E4F-9649-03F848BDD713}" presName="childText" presStyleLbl="bgAcc1" presStyleIdx="6" presStyleCnt="8" custScaleX="160697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  <dgm:pt modelId="{8E2809E9-C2F7-48EC-99ED-614FCDF4301C}" type="pres">
      <dgm:prSet presAssocID="{B6A8A01C-8B6E-4DC4-8401-27769EB8D39A}" presName="Name13" presStyleLbl="parChTrans1D2" presStyleIdx="7" presStyleCnt="8"/>
      <dgm:spPr/>
      <dgm:t>
        <a:bodyPr/>
        <a:lstStyle/>
        <a:p>
          <a:endParaRPr lang="ka-GE"/>
        </a:p>
      </dgm:t>
    </dgm:pt>
    <dgm:pt modelId="{6A33C059-65B2-420A-8F8E-AAFD397E8E8E}" type="pres">
      <dgm:prSet presAssocID="{4A65AB1A-2277-4474-8B2F-43BCF7034E9D}" presName="childText" presStyleLbl="bgAcc1" presStyleIdx="7" presStyleCnt="8" custScaleX="162760">
        <dgm:presLayoutVars>
          <dgm:bulletEnabled val="1"/>
        </dgm:presLayoutVars>
      </dgm:prSet>
      <dgm:spPr/>
      <dgm:t>
        <a:bodyPr/>
        <a:lstStyle/>
        <a:p>
          <a:endParaRPr lang="ka-GE"/>
        </a:p>
      </dgm:t>
    </dgm:pt>
  </dgm:ptLst>
  <dgm:cxnLst>
    <dgm:cxn modelId="{B7458526-5210-4556-995E-D7C955B14F99}" type="presOf" srcId="{C57039DA-35DF-4509-ACF7-1F7A1BAB5D98}" destId="{0C4AF787-3FEB-4432-9976-D0BC3595DD06}" srcOrd="0" destOrd="0" presId="urn:microsoft.com/office/officeart/2005/8/layout/hierarchy3"/>
    <dgm:cxn modelId="{15301C65-2B74-4065-9715-3DFBD142A87C}" srcId="{AA1B5BD2-B1BC-4CBA-9011-6E183A5035AE}" destId="{4A65AB1A-2277-4474-8B2F-43BCF7034E9D}" srcOrd="3" destOrd="0" parTransId="{B6A8A01C-8B6E-4DC4-8401-27769EB8D39A}" sibTransId="{F1E32D46-2F14-40E4-9D8B-339E31251471}"/>
    <dgm:cxn modelId="{6DECB02E-78E9-483C-86E0-843C972F1F92}" type="presOf" srcId="{AA1B5BD2-B1BC-4CBA-9011-6E183A5035AE}" destId="{CF7CC25E-D157-4D9A-B184-DAED665C7CE9}" srcOrd="1" destOrd="0" presId="urn:microsoft.com/office/officeart/2005/8/layout/hierarchy3"/>
    <dgm:cxn modelId="{FF7AFA00-0A1C-4277-8515-833DE9DEF131}" type="presOf" srcId="{784233D7-0312-4EC7-AC4C-5C8D60550AEE}" destId="{9153ED40-F75D-4B92-977C-7F66F4B00FE4}" srcOrd="0" destOrd="0" presId="urn:microsoft.com/office/officeart/2005/8/layout/hierarchy3"/>
    <dgm:cxn modelId="{C6DB7074-881D-4D75-ABB2-011A78560CE2}" type="presOf" srcId="{8EC0010B-0E92-427C-9BA8-77933D8FBECD}" destId="{733DD36F-8BCB-4753-A3E7-2D1C2150EA82}" srcOrd="0" destOrd="0" presId="urn:microsoft.com/office/officeart/2005/8/layout/hierarchy3"/>
    <dgm:cxn modelId="{754923AE-FA9E-4A29-BA7F-FDE451CC604B}" type="presOf" srcId="{256765CE-9E4C-4909-8606-5ED613CEB567}" destId="{7480C22C-DBB3-4BF1-A1E9-CEEC211BE7DD}" srcOrd="0" destOrd="0" presId="urn:microsoft.com/office/officeart/2005/8/layout/hierarchy3"/>
    <dgm:cxn modelId="{A960C799-7FE1-4EBF-873B-C2FFC9824F49}" srcId="{12AAC8CB-B3FB-4954-936A-EA5F2F9660E5}" destId="{ABC03F99-FE6C-4E63-97F0-22575A1E9370}" srcOrd="1" destOrd="0" parTransId="{BB3D615C-7ECB-4B53-87F4-A3B0C36689CC}" sibTransId="{FC79B44D-45C1-4238-AFBF-F679F08D76CE}"/>
    <dgm:cxn modelId="{6438AEBC-FABC-4502-A89A-040B7AC957A7}" srcId="{12AAC8CB-B3FB-4954-936A-EA5F2F9660E5}" destId="{87583282-C18D-4942-A2B5-02BDEE20CB3F}" srcOrd="3" destOrd="0" parTransId="{256765CE-9E4C-4909-8606-5ED613CEB567}" sibTransId="{CC5D6354-E55B-48E1-8557-655024B437D3}"/>
    <dgm:cxn modelId="{FE4C77E6-316B-4958-9554-F59B96FFEB4F}" type="presOf" srcId="{11B8F157-572B-4981-874E-D83A7AAEF55E}" destId="{3350D1CB-36CC-4D13-8560-52051D53EB13}" srcOrd="0" destOrd="0" presId="urn:microsoft.com/office/officeart/2005/8/layout/hierarchy3"/>
    <dgm:cxn modelId="{EE49D447-67B4-4A85-955E-561F95326148}" srcId="{AA1B5BD2-B1BC-4CBA-9011-6E183A5035AE}" destId="{1833A347-A712-4E4F-9649-03F848BDD713}" srcOrd="2" destOrd="0" parTransId="{09F9B72E-EB19-449B-81A2-F97DC5CA211C}" sibTransId="{45C1F094-6682-4EFD-93E2-5A9756CEBB17}"/>
    <dgm:cxn modelId="{AD23303B-8323-44BE-9EF0-67140D3AA113}" type="presOf" srcId="{AA1B5BD2-B1BC-4CBA-9011-6E183A5035AE}" destId="{5F85EA45-7141-4F0D-9D4A-6910CFBB1CFF}" srcOrd="0" destOrd="0" presId="urn:microsoft.com/office/officeart/2005/8/layout/hierarchy3"/>
    <dgm:cxn modelId="{21E7637B-DF4E-4047-8D34-65E20ECB694E}" type="presOf" srcId="{12AAC8CB-B3FB-4954-936A-EA5F2F9660E5}" destId="{6786B967-42B0-445C-9DF9-FF1569A1975E}" srcOrd="0" destOrd="0" presId="urn:microsoft.com/office/officeart/2005/8/layout/hierarchy3"/>
    <dgm:cxn modelId="{558BE060-4B2E-41E5-8B9F-BC23162154F4}" type="presOf" srcId="{E78E3E21-7F79-480B-8486-A6D4E5F9BD76}" destId="{1C609A00-352A-471B-BD65-FAF0739CB81D}" srcOrd="0" destOrd="0" presId="urn:microsoft.com/office/officeart/2005/8/layout/hierarchy3"/>
    <dgm:cxn modelId="{7799D8C2-B5C2-4FF5-9F85-C046049779C5}" type="presOf" srcId="{4A65AB1A-2277-4474-8B2F-43BCF7034E9D}" destId="{6A33C059-65B2-420A-8F8E-AAFD397E8E8E}" srcOrd="0" destOrd="0" presId="urn:microsoft.com/office/officeart/2005/8/layout/hierarchy3"/>
    <dgm:cxn modelId="{DCC50985-E9F3-4583-ABD6-82F29A1CB5DA}" type="presOf" srcId="{2C282E4E-FC2E-4F9D-B9A9-47F49C57DF1D}" destId="{35E3E9AC-A2FB-4501-97B6-B7CFD6E69809}" srcOrd="0" destOrd="0" presId="urn:microsoft.com/office/officeart/2005/8/layout/hierarchy3"/>
    <dgm:cxn modelId="{BEB9FBC9-0AAB-46BD-BC4C-8AC60066A2C3}" type="presOf" srcId="{B6A8A01C-8B6E-4DC4-8401-27769EB8D39A}" destId="{8E2809E9-C2F7-48EC-99ED-614FCDF4301C}" srcOrd="0" destOrd="0" presId="urn:microsoft.com/office/officeart/2005/8/layout/hierarchy3"/>
    <dgm:cxn modelId="{47785DC0-8F36-46B8-99D1-0928EC34D9B6}" type="presOf" srcId="{ABC03F99-FE6C-4E63-97F0-22575A1E9370}" destId="{CCBEF095-67BE-48FF-AD65-3719F7F36C92}" srcOrd="0" destOrd="0" presId="urn:microsoft.com/office/officeart/2005/8/layout/hierarchy3"/>
    <dgm:cxn modelId="{A1635CD9-1EBD-47CA-90FE-FCE40338BEB8}" srcId="{C57039DA-35DF-4509-ACF7-1F7A1BAB5D98}" destId="{AA1B5BD2-B1BC-4CBA-9011-6E183A5035AE}" srcOrd="1" destOrd="0" parTransId="{DBDFB81E-0A59-4D43-B144-AB081EA02664}" sibTransId="{AB73F81B-CBDC-4ACF-93F0-E1FC1AF593B7}"/>
    <dgm:cxn modelId="{ABCCC727-4C77-4FDA-9160-699679895EF6}" srcId="{AA1B5BD2-B1BC-4CBA-9011-6E183A5035AE}" destId="{11B8F157-572B-4981-874E-D83A7AAEF55E}" srcOrd="1" destOrd="0" parTransId="{2C282E4E-FC2E-4F9D-B9A9-47F49C57DF1D}" sibTransId="{44BCD20A-2880-43F4-8FE5-A176251E29C8}"/>
    <dgm:cxn modelId="{BEF82E3A-33C9-43F9-A89C-707E359DAC9A}" srcId="{C57039DA-35DF-4509-ACF7-1F7A1BAB5D98}" destId="{12AAC8CB-B3FB-4954-936A-EA5F2F9660E5}" srcOrd="0" destOrd="0" parTransId="{D6DFBB6C-CCC9-4CCA-834F-899AA5FC369F}" sibTransId="{4C5C926F-ACC7-4748-85BE-38F537C96680}"/>
    <dgm:cxn modelId="{23F201E7-971D-42A5-9A52-967F7D910EEB}" type="presOf" srcId="{F79133E9-CB4D-4D95-8B34-288144E773DC}" destId="{10DBC1E3-1191-4BB7-9AD8-0002E932CF11}" srcOrd="0" destOrd="0" presId="urn:microsoft.com/office/officeart/2005/8/layout/hierarchy3"/>
    <dgm:cxn modelId="{0A90EABB-A224-4329-AFD8-7E3A49A7AF76}" srcId="{12AAC8CB-B3FB-4954-936A-EA5F2F9660E5}" destId="{E78E3E21-7F79-480B-8486-A6D4E5F9BD76}" srcOrd="2" destOrd="0" parTransId="{F79133E9-CB4D-4D95-8B34-288144E773DC}" sibTransId="{C8C00565-26FB-4F35-965F-50670D82203E}"/>
    <dgm:cxn modelId="{0C82B6D0-840D-4187-9536-71A68C008538}" type="presOf" srcId="{BB3D615C-7ECB-4B53-87F4-A3B0C36689CC}" destId="{0E9379F8-E5AB-4D5A-9482-29C67FA651AB}" srcOrd="0" destOrd="0" presId="urn:microsoft.com/office/officeart/2005/8/layout/hierarchy3"/>
    <dgm:cxn modelId="{1CB00037-88C8-4D68-AE04-945506A191DD}" type="presOf" srcId="{87583282-C18D-4942-A2B5-02BDEE20CB3F}" destId="{FD5F0AB3-ECE3-4F06-8D88-3FE5D70DA8B4}" srcOrd="0" destOrd="0" presId="urn:microsoft.com/office/officeart/2005/8/layout/hierarchy3"/>
    <dgm:cxn modelId="{EA47FF7F-1A20-4209-BC64-D8E271020C54}" type="presOf" srcId="{1833A347-A712-4E4F-9649-03F848BDD713}" destId="{42EF387C-8C30-41D9-B7D7-182B6B0E7DE5}" srcOrd="0" destOrd="0" presId="urn:microsoft.com/office/officeart/2005/8/layout/hierarchy3"/>
    <dgm:cxn modelId="{2A69CA1F-DEFA-4499-B8BD-A550F6D187CF}" type="presOf" srcId="{12AAC8CB-B3FB-4954-936A-EA5F2F9660E5}" destId="{3DFE31A2-FF89-4F6B-9E9E-818E6D7D9522}" srcOrd="1" destOrd="0" presId="urn:microsoft.com/office/officeart/2005/8/layout/hierarchy3"/>
    <dgm:cxn modelId="{561677C1-C982-48A2-B636-D5DBDE3A1611}" type="presOf" srcId="{09F9B72E-EB19-449B-81A2-F97DC5CA211C}" destId="{1AA53EF3-E331-45C5-9374-A7F4E1430175}" srcOrd="0" destOrd="0" presId="urn:microsoft.com/office/officeart/2005/8/layout/hierarchy3"/>
    <dgm:cxn modelId="{AC201650-A952-4FC8-A082-47606DAFEB09}" type="presOf" srcId="{136C2D41-0E22-49A3-A87E-1AA882B4C5C3}" destId="{C333268B-1B4B-4030-8093-5706F3B07F75}" srcOrd="0" destOrd="0" presId="urn:microsoft.com/office/officeart/2005/8/layout/hierarchy3"/>
    <dgm:cxn modelId="{DC6F3D81-C6A6-46D1-A28E-2F9D4011260E}" srcId="{AA1B5BD2-B1BC-4CBA-9011-6E183A5035AE}" destId="{784233D7-0312-4EC7-AC4C-5C8D60550AEE}" srcOrd="0" destOrd="0" parTransId="{99011A1E-FCF6-4942-A2C8-F4E2EDD6377D}" sibTransId="{4102504E-5D0C-4797-8ECF-3A34B2C78CAD}"/>
    <dgm:cxn modelId="{2906E8FE-9AAD-49AC-B627-6B44CF01BBFE}" type="presOf" srcId="{99011A1E-FCF6-4942-A2C8-F4E2EDD6377D}" destId="{0A9C128A-33B0-4538-B12F-AD238C83BE35}" srcOrd="0" destOrd="0" presId="urn:microsoft.com/office/officeart/2005/8/layout/hierarchy3"/>
    <dgm:cxn modelId="{03F29D86-029C-4185-9F2A-F6B763394FD8}" srcId="{12AAC8CB-B3FB-4954-936A-EA5F2F9660E5}" destId="{136C2D41-0E22-49A3-A87E-1AA882B4C5C3}" srcOrd="0" destOrd="0" parTransId="{8EC0010B-0E92-427C-9BA8-77933D8FBECD}" sibTransId="{5B123408-1AF5-4321-AEA1-E2C703D2BAE1}"/>
    <dgm:cxn modelId="{4A6FE0B5-D7AA-4EE8-B04D-6BC07116CE93}" type="presParOf" srcId="{0C4AF787-3FEB-4432-9976-D0BC3595DD06}" destId="{4224202B-F018-4492-8556-F4C4EDD4E2C6}" srcOrd="0" destOrd="0" presId="urn:microsoft.com/office/officeart/2005/8/layout/hierarchy3"/>
    <dgm:cxn modelId="{C1EF76E6-6459-4526-BC8A-BC3882A11BB9}" type="presParOf" srcId="{4224202B-F018-4492-8556-F4C4EDD4E2C6}" destId="{0F8C70A2-9C06-47DC-A9EF-F9BE4BBCC9B4}" srcOrd="0" destOrd="0" presId="urn:microsoft.com/office/officeart/2005/8/layout/hierarchy3"/>
    <dgm:cxn modelId="{0D2C2F52-B47F-4D19-8C96-2B7CE451BFEA}" type="presParOf" srcId="{0F8C70A2-9C06-47DC-A9EF-F9BE4BBCC9B4}" destId="{6786B967-42B0-445C-9DF9-FF1569A1975E}" srcOrd="0" destOrd="0" presId="urn:microsoft.com/office/officeart/2005/8/layout/hierarchy3"/>
    <dgm:cxn modelId="{12656A21-485F-4864-8341-E7E8F8FFE6E3}" type="presParOf" srcId="{0F8C70A2-9C06-47DC-A9EF-F9BE4BBCC9B4}" destId="{3DFE31A2-FF89-4F6B-9E9E-818E6D7D9522}" srcOrd="1" destOrd="0" presId="urn:microsoft.com/office/officeart/2005/8/layout/hierarchy3"/>
    <dgm:cxn modelId="{8B3EECAB-E94B-4748-90D3-D1B8CD6FB7FB}" type="presParOf" srcId="{4224202B-F018-4492-8556-F4C4EDD4E2C6}" destId="{AA538028-EBDC-4CED-AAAA-D2AECE6E8715}" srcOrd="1" destOrd="0" presId="urn:microsoft.com/office/officeart/2005/8/layout/hierarchy3"/>
    <dgm:cxn modelId="{D41DC589-D24C-493F-9C1F-F3ECFB8EEFD8}" type="presParOf" srcId="{AA538028-EBDC-4CED-AAAA-D2AECE6E8715}" destId="{733DD36F-8BCB-4753-A3E7-2D1C2150EA82}" srcOrd="0" destOrd="0" presId="urn:microsoft.com/office/officeart/2005/8/layout/hierarchy3"/>
    <dgm:cxn modelId="{2961FE38-3A27-4ECF-BD81-966856BA7669}" type="presParOf" srcId="{AA538028-EBDC-4CED-AAAA-D2AECE6E8715}" destId="{C333268B-1B4B-4030-8093-5706F3B07F75}" srcOrd="1" destOrd="0" presId="urn:microsoft.com/office/officeart/2005/8/layout/hierarchy3"/>
    <dgm:cxn modelId="{B11C1458-D055-4732-B132-F93D785BB470}" type="presParOf" srcId="{AA538028-EBDC-4CED-AAAA-D2AECE6E8715}" destId="{0E9379F8-E5AB-4D5A-9482-29C67FA651AB}" srcOrd="2" destOrd="0" presId="urn:microsoft.com/office/officeart/2005/8/layout/hierarchy3"/>
    <dgm:cxn modelId="{E28B067F-F688-4568-BD35-731DB043F6B3}" type="presParOf" srcId="{AA538028-EBDC-4CED-AAAA-D2AECE6E8715}" destId="{CCBEF095-67BE-48FF-AD65-3719F7F36C92}" srcOrd="3" destOrd="0" presId="urn:microsoft.com/office/officeart/2005/8/layout/hierarchy3"/>
    <dgm:cxn modelId="{5745C730-B0EE-4D36-A6D0-B61D0BDC5F14}" type="presParOf" srcId="{AA538028-EBDC-4CED-AAAA-D2AECE6E8715}" destId="{10DBC1E3-1191-4BB7-9AD8-0002E932CF11}" srcOrd="4" destOrd="0" presId="urn:microsoft.com/office/officeart/2005/8/layout/hierarchy3"/>
    <dgm:cxn modelId="{E742A9B6-4648-438C-A2FF-8FE1C506779B}" type="presParOf" srcId="{AA538028-EBDC-4CED-AAAA-D2AECE6E8715}" destId="{1C609A00-352A-471B-BD65-FAF0739CB81D}" srcOrd="5" destOrd="0" presId="urn:microsoft.com/office/officeart/2005/8/layout/hierarchy3"/>
    <dgm:cxn modelId="{A2FA3373-BCBA-4809-AA7A-E5113372342E}" type="presParOf" srcId="{AA538028-EBDC-4CED-AAAA-D2AECE6E8715}" destId="{7480C22C-DBB3-4BF1-A1E9-CEEC211BE7DD}" srcOrd="6" destOrd="0" presId="urn:microsoft.com/office/officeart/2005/8/layout/hierarchy3"/>
    <dgm:cxn modelId="{A88BA91E-99AF-4A7B-95F9-378662E8DC39}" type="presParOf" srcId="{AA538028-EBDC-4CED-AAAA-D2AECE6E8715}" destId="{FD5F0AB3-ECE3-4F06-8D88-3FE5D70DA8B4}" srcOrd="7" destOrd="0" presId="urn:microsoft.com/office/officeart/2005/8/layout/hierarchy3"/>
    <dgm:cxn modelId="{273B97B1-D25C-47C4-AB81-2055C5117192}" type="presParOf" srcId="{0C4AF787-3FEB-4432-9976-D0BC3595DD06}" destId="{0CC2F293-D07B-49D1-9C10-34171928B220}" srcOrd="1" destOrd="0" presId="urn:microsoft.com/office/officeart/2005/8/layout/hierarchy3"/>
    <dgm:cxn modelId="{E4335F8F-1CBA-487A-A482-66578D25ECAD}" type="presParOf" srcId="{0CC2F293-D07B-49D1-9C10-34171928B220}" destId="{1F7CE6EC-D151-4BFD-989F-440E94012971}" srcOrd="0" destOrd="0" presId="urn:microsoft.com/office/officeart/2005/8/layout/hierarchy3"/>
    <dgm:cxn modelId="{B938BCCF-A544-4D1E-A8C5-D0F7F9D69D2F}" type="presParOf" srcId="{1F7CE6EC-D151-4BFD-989F-440E94012971}" destId="{5F85EA45-7141-4F0D-9D4A-6910CFBB1CFF}" srcOrd="0" destOrd="0" presId="urn:microsoft.com/office/officeart/2005/8/layout/hierarchy3"/>
    <dgm:cxn modelId="{89336E87-7C0B-46CA-A829-1FA5D0C86333}" type="presParOf" srcId="{1F7CE6EC-D151-4BFD-989F-440E94012971}" destId="{CF7CC25E-D157-4D9A-B184-DAED665C7CE9}" srcOrd="1" destOrd="0" presId="urn:microsoft.com/office/officeart/2005/8/layout/hierarchy3"/>
    <dgm:cxn modelId="{DB84CFD9-13E3-4AAA-ADE9-D003FB36CF0B}" type="presParOf" srcId="{0CC2F293-D07B-49D1-9C10-34171928B220}" destId="{99DF61F3-26F9-48BF-8F5B-3848DD3B5C5B}" srcOrd="1" destOrd="0" presId="urn:microsoft.com/office/officeart/2005/8/layout/hierarchy3"/>
    <dgm:cxn modelId="{E118634B-710A-4098-B8FA-B6BF1F200B87}" type="presParOf" srcId="{99DF61F3-26F9-48BF-8F5B-3848DD3B5C5B}" destId="{0A9C128A-33B0-4538-B12F-AD238C83BE35}" srcOrd="0" destOrd="0" presId="urn:microsoft.com/office/officeart/2005/8/layout/hierarchy3"/>
    <dgm:cxn modelId="{27F32E41-3F28-4AD6-B267-C14BDBAB2397}" type="presParOf" srcId="{99DF61F3-26F9-48BF-8F5B-3848DD3B5C5B}" destId="{9153ED40-F75D-4B92-977C-7F66F4B00FE4}" srcOrd="1" destOrd="0" presId="urn:microsoft.com/office/officeart/2005/8/layout/hierarchy3"/>
    <dgm:cxn modelId="{E07BD232-1058-495B-BF89-30C5C3FBF37D}" type="presParOf" srcId="{99DF61F3-26F9-48BF-8F5B-3848DD3B5C5B}" destId="{35E3E9AC-A2FB-4501-97B6-B7CFD6E69809}" srcOrd="2" destOrd="0" presId="urn:microsoft.com/office/officeart/2005/8/layout/hierarchy3"/>
    <dgm:cxn modelId="{66FF6015-CF3E-4046-84B0-ED8AA2B2083E}" type="presParOf" srcId="{99DF61F3-26F9-48BF-8F5B-3848DD3B5C5B}" destId="{3350D1CB-36CC-4D13-8560-52051D53EB13}" srcOrd="3" destOrd="0" presId="urn:microsoft.com/office/officeart/2005/8/layout/hierarchy3"/>
    <dgm:cxn modelId="{AC45839C-62B1-4C22-9107-6CAFCE17E8FC}" type="presParOf" srcId="{99DF61F3-26F9-48BF-8F5B-3848DD3B5C5B}" destId="{1AA53EF3-E331-45C5-9374-A7F4E1430175}" srcOrd="4" destOrd="0" presId="urn:microsoft.com/office/officeart/2005/8/layout/hierarchy3"/>
    <dgm:cxn modelId="{2BC41052-9AD7-459C-85FC-5E5E2B4D56B1}" type="presParOf" srcId="{99DF61F3-26F9-48BF-8F5B-3848DD3B5C5B}" destId="{42EF387C-8C30-41D9-B7D7-182B6B0E7DE5}" srcOrd="5" destOrd="0" presId="urn:microsoft.com/office/officeart/2005/8/layout/hierarchy3"/>
    <dgm:cxn modelId="{3302ADDD-6D3B-48C3-A67E-BE73B5006B70}" type="presParOf" srcId="{99DF61F3-26F9-48BF-8F5B-3848DD3B5C5B}" destId="{8E2809E9-C2F7-48EC-99ED-614FCDF4301C}" srcOrd="6" destOrd="0" presId="urn:microsoft.com/office/officeart/2005/8/layout/hierarchy3"/>
    <dgm:cxn modelId="{2E728B39-E27A-485A-BDD2-2ED8B21062A4}" type="presParOf" srcId="{99DF61F3-26F9-48BF-8F5B-3848DD3B5C5B}" destId="{6A33C059-65B2-420A-8F8E-AAFD397E8E8E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86B967-42B0-445C-9DF9-FF1569A1975E}">
      <dsp:nvSpPr>
        <dsp:cNvPr id="0" name=""/>
        <dsp:cNvSpPr/>
      </dsp:nvSpPr>
      <dsp:spPr>
        <a:xfrm>
          <a:off x="747665" y="1165"/>
          <a:ext cx="3133563" cy="917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b="1" kern="1200" dirty="0" smtClean="0"/>
            <a:t>სტანდარტული შინაარსის მოთხოვნები</a:t>
          </a:r>
          <a:r>
            <a:rPr lang="ka-GE" sz="1800" kern="1200" dirty="0" smtClean="0"/>
            <a:t/>
          </a:r>
          <a:br>
            <a:rPr lang="ka-GE" sz="1800" kern="1200" dirty="0" smtClean="0"/>
          </a:br>
          <a:r>
            <a:rPr lang="ka-GE" sz="1800" b="1" kern="1200" dirty="0" smtClean="0"/>
            <a:t>4 992</a:t>
          </a:r>
          <a:endParaRPr lang="en-US" sz="1800" b="1" kern="1200" dirty="0"/>
        </a:p>
      </dsp:txBody>
      <dsp:txXfrm>
        <a:off x="774529" y="28029"/>
        <a:ext cx="3079835" cy="863462"/>
      </dsp:txXfrm>
    </dsp:sp>
    <dsp:sp modelId="{733DD36F-8BCB-4753-A3E7-2D1C2150EA82}">
      <dsp:nvSpPr>
        <dsp:cNvPr id="0" name=""/>
        <dsp:cNvSpPr/>
      </dsp:nvSpPr>
      <dsp:spPr>
        <a:xfrm>
          <a:off x="1061021" y="918356"/>
          <a:ext cx="313356" cy="687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892"/>
              </a:lnTo>
              <a:lnTo>
                <a:pt x="313356" y="68789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33268B-1B4B-4030-8093-5706F3B07F75}">
      <dsp:nvSpPr>
        <dsp:cNvPr id="0" name=""/>
        <dsp:cNvSpPr/>
      </dsp:nvSpPr>
      <dsp:spPr>
        <a:xfrm>
          <a:off x="1374377" y="1147654"/>
          <a:ext cx="2421045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სრულყოფილი</a:t>
          </a:r>
          <a:r>
            <a:rPr lang="ka-GE" sz="1600" kern="1200" dirty="0" smtClean="0"/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3 581 (71.7%) </a:t>
          </a:r>
          <a:endParaRPr lang="en-US" sz="1600" kern="1200" dirty="0"/>
        </a:p>
      </dsp:txBody>
      <dsp:txXfrm>
        <a:off x="1401241" y="1174518"/>
        <a:ext cx="2367317" cy="863462"/>
      </dsp:txXfrm>
    </dsp:sp>
    <dsp:sp modelId="{0E9379F8-E5AB-4D5A-9482-29C67FA651AB}">
      <dsp:nvSpPr>
        <dsp:cNvPr id="0" name=""/>
        <dsp:cNvSpPr/>
      </dsp:nvSpPr>
      <dsp:spPr>
        <a:xfrm>
          <a:off x="1061021" y="918356"/>
          <a:ext cx="313356" cy="1834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381"/>
              </a:lnTo>
              <a:lnTo>
                <a:pt x="313356" y="18343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EF095-67BE-48FF-AD65-3719F7F36C92}">
      <dsp:nvSpPr>
        <dsp:cNvPr id="0" name=""/>
        <dsp:cNvSpPr/>
      </dsp:nvSpPr>
      <dsp:spPr>
        <a:xfrm>
          <a:off x="1374377" y="2294142"/>
          <a:ext cx="2421060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არასრულყოფილი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377  (7.6%)</a:t>
          </a:r>
          <a:endParaRPr lang="en-US" sz="1600" kern="1200" dirty="0"/>
        </a:p>
      </dsp:txBody>
      <dsp:txXfrm>
        <a:off x="1401241" y="2321006"/>
        <a:ext cx="2367332" cy="863462"/>
      </dsp:txXfrm>
    </dsp:sp>
    <dsp:sp modelId="{10DBC1E3-1191-4BB7-9AD8-0002E932CF11}">
      <dsp:nvSpPr>
        <dsp:cNvPr id="0" name=""/>
        <dsp:cNvSpPr/>
      </dsp:nvSpPr>
      <dsp:spPr>
        <a:xfrm>
          <a:off x="1061021" y="918356"/>
          <a:ext cx="313356" cy="298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869"/>
              </a:lnTo>
              <a:lnTo>
                <a:pt x="313356" y="298086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609A00-352A-471B-BD65-FAF0739CB81D}">
      <dsp:nvSpPr>
        <dsp:cNvPr id="0" name=""/>
        <dsp:cNvSpPr/>
      </dsp:nvSpPr>
      <dsp:spPr>
        <a:xfrm>
          <a:off x="1374377" y="3440630"/>
          <a:ext cx="2421045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უპასუხო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938(19.7%)</a:t>
          </a:r>
          <a:endParaRPr lang="en-US" sz="1600" kern="1200" dirty="0"/>
        </a:p>
      </dsp:txBody>
      <dsp:txXfrm>
        <a:off x="1401241" y="3467494"/>
        <a:ext cx="2367317" cy="863462"/>
      </dsp:txXfrm>
    </dsp:sp>
    <dsp:sp modelId="{7480C22C-DBB3-4BF1-A1E9-CEEC211BE7DD}">
      <dsp:nvSpPr>
        <dsp:cNvPr id="0" name=""/>
        <dsp:cNvSpPr/>
      </dsp:nvSpPr>
      <dsp:spPr>
        <a:xfrm>
          <a:off x="1061021" y="918356"/>
          <a:ext cx="313356" cy="412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7357"/>
              </a:lnTo>
              <a:lnTo>
                <a:pt x="313356" y="41273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5F0AB3-ECE3-4F06-8D88-3FE5D70DA8B4}">
      <dsp:nvSpPr>
        <dsp:cNvPr id="0" name=""/>
        <dsp:cNvSpPr/>
      </dsp:nvSpPr>
      <dsp:spPr>
        <a:xfrm>
          <a:off x="1374377" y="4587118"/>
          <a:ext cx="2421045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უარი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51 (1%)</a:t>
          </a:r>
          <a:endParaRPr lang="en-US" sz="1600" kern="1200" dirty="0"/>
        </a:p>
      </dsp:txBody>
      <dsp:txXfrm>
        <a:off x="1401241" y="4613982"/>
        <a:ext cx="2367317" cy="863462"/>
      </dsp:txXfrm>
    </dsp:sp>
    <dsp:sp modelId="{5F85EA45-7141-4F0D-9D4A-6910CFBB1CFF}">
      <dsp:nvSpPr>
        <dsp:cNvPr id="0" name=""/>
        <dsp:cNvSpPr/>
      </dsp:nvSpPr>
      <dsp:spPr>
        <a:xfrm>
          <a:off x="4339823" y="1165"/>
          <a:ext cx="3142111" cy="9171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800" kern="1200" dirty="0" smtClean="0"/>
            <a:t/>
          </a:r>
          <a:br>
            <a:rPr lang="ka-GE" sz="1800" kern="1200" dirty="0" smtClean="0"/>
          </a:br>
          <a:r>
            <a:rPr lang="ka-GE" sz="1800" b="1" kern="1200" dirty="0" smtClean="0"/>
            <a:t>განსხვავებული  მოთხოვნები  </a:t>
          </a:r>
          <a:br>
            <a:rPr lang="ka-GE" sz="1800" b="1" kern="1200" dirty="0" smtClean="0"/>
          </a:br>
          <a:r>
            <a:rPr lang="ka-GE" sz="1800" b="1" kern="1200" dirty="0" smtClean="0"/>
            <a:t>645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366687" y="28029"/>
        <a:ext cx="3088383" cy="863462"/>
      </dsp:txXfrm>
    </dsp:sp>
    <dsp:sp modelId="{0A9C128A-33B0-4538-B12F-AD238C83BE35}">
      <dsp:nvSpPr>
        <dsp:cNvPr id="0" name=""/>
        <dsp:cNvSpPr/>
      </dsp:nvSpPr>
      <dsp:spPr>
        <a:xfrm>
          <a:off x="4654034" y="918356"/>
          <a:ext cx="314211" cy="6878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7892"/>
              </a:lnTo>
              <a:lnTo>
                <a:pt x="314211" y="687892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3ED40-F75D-4B92-977C-7F66F4B00FE4}">
      <dsp:nvSpPr>
        <dsp:cNvPr id="0" name=""/>
        <dsp:cNvSpPr/>
      </dsp:nvSpPr>
      <dsp:spPr>
        <a:xfrm>
          <a:off x="4968245" y="1147654"/>
          <a:ext cx="2358236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სრულყოფილი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380 (58.9%)</a:t>
          </a:r>
          <a:endParaRPr lang="en-US" sz="1600" kern="1200" dirty="0"/>
        </a:p>
      </dsp:txBody>
      <dsp:txXfrm>
        <a:off x="4995109" y="1174518"/>
        <a:ext cx="2304508" cy="863462"/>
      </dsp:txXfrm>
    </dsp:sp>
    <dsp:sp modelId="{35E3E9AC-A2FB-4501-97B6-B7CFD6E69809}">
      <dsp:nvSpPr>
        <dsp:cNvPr id="0" name=""/>
        <dsp:cNvSpPr/>
      </dsp:nvSpPr>
      <dsp:spPr>
        <a:xfrm>
          <a:off x="4654034" y="918356"/>
          <a:ext cx="314211" cy="1834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4381"/>
              </a:lnTo>
              <a:lnTo>
                <a:pt x="314211" y="1834381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50D1CB-36CC-4D13-8560-52051D53EB13}">
      <dsp:nvSpPr>
        <dsp:cNvPr id="0" name=""/>
        <dsp:cNvSpPr/>
      </dsp:nvSpPr>
      <dsp:spPr>
        <a:xfrm>
          <a:off x="4968245" y="2294142"/>
          <a:ext cx="2358236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არასრულყოფილი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61 (9.5%)</a:t>
          </a:r>
          <a:endParaRPr lang="en-US" sz="1600" kern="1200" dirty="0"/>
        </a:p>
      </dsp:txBody>
      <dsp:txXfrm>
        <a:off x="4995109" y="2321006"/>
        <a:ext cx="2304508" cy="863462"/>
      </dsp:txXfrm>
    </dsp:sp>
    <dsp:sp modelId="{1AA53EF3-E331-45C5-9374-A7F4E1430175}">
      <dsp:nvSpPr>
        <dsp:cNvPr id="0" name=""/>
        <dsp:cNvSpPr/>
      </dsp:nvSpPr>
      <dsp:spPr>
        <a:xfrm>
          <a:off x="4654034" y="918356"/>
          <a:ext cx="314211" cy="2980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0869"/>
              </a:lnTo>
              <a:lnTo>
                <a:pt x="314211" y="2980869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EF387C-8C30-41D9-B7D7-182B6B0E7DE5}">
      <dsp:nvSpPr>
        <dsp:cNvPr id="0" name=""/>
        <dsp:cNvSpPr/>
      </dsp:nvSpPr>
      <dsp:spPr>
        <a:xfrm>
          <a:off x="4968245" y="3440630"/>
          <a:ext cx="2358236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უპასუხო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192 (29.8%)</a:t>
          </a:r>
          <a:endParaRPr lang="en-US" sz="1600" kern="1200" dirty="0"/>
        </a:p>
      </dsp:txBody>
      <dsp:txXfrm>
        <a:off x="4995109" y="3467494"/>
        <a:ext cx="2304508" cy="863462"/>
      </dsp:txXfrm>
    </dsp:sp>
    <dsp:sp modelId="{8E2809E9-C2F7-48EC-99ED-614FCDF4301C}">
      <dsp:nvSpPr>
        <dsp:cNvPr id="0" name=""/>
        <dsp:cNvSpPr/>
      </dsp:nvSpPr>
      <dsp:spPr>
        <a:xfrm>
          <a:off x="4654034" y="918356"/>
          <a:ext cx="314211" cy="41273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27357"/>
              </a:lnTo>
              <a:lnTo>
                <a:pt x="314211" y="4127357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33C059-65B2-420A-8F8E-AAFD397E8E8E}">
      <dsp:nvSpPr>
        <dsp:cNvPr id="0" name=""/>
        <dsp:cNvSpPr/>
      </dsp:nvSpPr>
      <dsp:spPr>
        <a:xfrm>
          <a:off x="4968245" y="4587118"/>
          <a:ext cx="2388510" cy="9171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b="1" kern="1200" dirty="0" smtClean="0"/>
            <a:t>უარი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a-GE" sz="1600" kern="1200" dirty="0" smtClean="0"/>
            <a:t>12 (1.9%)</a:t>
          </a:r>
          <a:endParaRPr lang="en-US" sz="1600" kern="1200" dirty="0"/>
        </a:p>
      </dsp:txBody>
      <dsp:txXfrm>
        <a:off x="4995109" y="4613982"/>
        <a:ext cx="2334782" cy="863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37DEC-E814-46CC-8605-18A05EE1E5F1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E2FA0-0844-417D-ADAE-242F0E078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853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E2FA0-0844-417D-ADAE-242F0E078BE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7" y="5001994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DF_LOGO_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571481"/>
            <a:ext cx="4452492" cy="1512167"/>
          </a:xfrm>
          <a:prstGeom prst="rect">
            <a:avLst/>
          </a:prstGeom>
        </p:spPr>
      </p:pic>
      <p:pic>
        <p:nvPicPr>
          <p:cNvPr id="6" name="Picture 5" descr="IDFI_LOGO_BI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7" y="500042"/>
            <a:ext cx="2636076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dirty="0" smtClean="0"/>
          </a:p>
          <a:p>
            <a:endParaRPr lang="ka-GE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Access to Information in Georgia</a:t>
            </a:r>
            <a:endParaRPr lang="ka-GE" sz="3200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ka-GE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ka-GE" b="1" dirty="0" smtClean="0">
                <a:solidFill>
                  <a:srgbClr val="0070C0"/>
                </a:solidFill>
              </a:rPr>
              <a:t>2015</a:t>
            </a:r>
          </a:p>
          <a:p>
            <a:pPr algn="ctr">
              <a:buNone/>
            </a:pPr>
            <a:endParaRPr lang="ka-GE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Levan Avalishvili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214282" y="152400"/>
          <a:ext cx="8929719" cy="5991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" y="38100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3117"/>
            <a:ext cx="8229600" cy="3864175"/>
          </a:xfrm>
        </p:spPr>
        <p:txBody>
          <a:bodyPr>
            <a:normAutofit/>
          </a:bodyPr>
          <a:lstStyle/>
          <a:p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  <a:p>
            <a:endParaRPr lang="ka-G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ka-GE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algn="r">
              <a:buNone/>
            </a:pPr>
            <a:endParaRPr lang="ka-GE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sz="1400" b="1" dirty="0" smtClean="0">
                <a:solidFill>
                  <a:schemeClr val="accent1">
                    <a:lumMod val="75000"/>
                  </a:schemeClr>
                </a:solidFill>
              </a:rPr>
              <a:t>Ministry of Economy and Sustainable Development of Georgia</a:t>
            </a:r>
            <a:endParaRPr lang="ka-GE" sz="1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sz="1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>
              <a:buNone/>
            </a:pPr>
            <a:r>
              <a:rPr lang="en-US" sz="1400" i="1" dirty="0" smtClean="0">
                <a:solidFill>
                  <a:schemeClr val="accent1">
                    <a:lumMod val="75000"/>
                  </a:schemeClr>
                </a:solidFill>
              </a:rPr>
              <a:t>Left the highest number of FOI requests (44) without reply</a:t>
            </a:r>
            <a:endParaRPr lang="ka-GE" dirty="0" smtClean="0"/>
          </a:p>
          <a:p>
            <a:endParaRPr lang="ka-GE" dirty="0" smtClean="0"/>
          </a:p>
          <a:p>
            <a:endParaRPr lang="ka-G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effectLst/>
              </a:rPr>
              <a:t>The Most Closed Public Institution in 2015</a:t>
            </a:r>
            <a:endParaRPr lang="en-US" sz="2800" dirty="0">
              <a:solidFill>
                <a:srgbClr val="0070C0"/>
              </a:solidFill>
              <a:effectLst/>
            </a:endParaRPr>
          </a:p>
        </p:txBody>
      </p:sp>
      <p:pic>
        <p:nvPicPr>
          <p:cNvPr id="4" name="Picture 3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9" y="214291"/>
            <a:ext cx="1285852" cy="1211087"/>
          </a:xfrm>
          <a:prstGeom prst="rect">
            <a:avLst/>
          </a:prstGeom>
          <a:noFill/>
        </p:spPr>
      </p:pic>
      <p:pic>
        <p:nvPicPr>
          <p:cNvPr id="1026" name="Picture 2" descr="C:\Users\gtushurashvili\Desktop\opendata2015\ეკონომიკა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799" y="1752600"/>
            <a:ext cx="5592661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214283" y="0"/>
          <a:ext cx="8715436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1" y="41529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" y="51530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1" name="Object 4"/>
          <p:cNvGraphicFramePr>
            <a:graphicFrameLocks/>
          </p:cNvGraphicFramePr>
          <p:nvPr/>
        </p:nvGraphicFramePr>
        <p:xfrm>
          <a:off x="-357223" y="228600"/>
          <a:ext cx="9358347" cy="5957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4" name="Rectangle 6"/>
          <p:cNvSpPr>
            <a:spLocks noChangeArrowheads="1"/>
          </p:cNvSpPr>
          <p:nvPr/>
        </p:nvSpPr>
        <p:spPr bwMode="auto">
          <a:xfrm>
            <a:off x="1" y="51530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>
                <a:solidFill>
                  <a:srgbClr val="0070C0"/>
                </a:solidFill>
                <a:effectLst/>
              </a:rPr>
              <a:t>Indices of Access to Information in case of the most closed LEPLs of </a:t>
            </a:r>
            <a:r>
              <a:rPr lang="ka-GE" sz="2000" dirty="0" smtClean="0">
                <a:solidFill>
                  <a:srgbClr val="0070C0"/>
                </a:solidFill>
                <a:effectLst/>
              </a:rPr>
              <a:t>2015</a:t>
            </a:r>
            <a:endParaRPr lang="en-US" sz="2000" dirty="0">
              <a:solidFill>
                <a:srgbClr val="0070C0"/>
              </a:solidFill>
              <a:effectLst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52611414"/>
              </p:ext>
            </p:extLst>
          </p:nvPr>
        </p:nvGraphicFramePr>
        <p:xfrm>
          <a:off x="457201" y="1857363"/>
          <a:ext cx="8229602" cy="4000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115"/>
                <a:gridCol w="1214447"/>
                <a:gridCol w="1428760"/>
                <a:gridCol w="1257280"/>
              </a:tblGrid>
              <a:tr h="121574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Public Institution</a:t>
                      </a:r>
                      <a:endParaRPr lang="ru-RU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Project </a:t>
                      </a:r>
                      <a:r>
                        <a:rPr lang="ka-GE" sz="1800" b="1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2015 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Project </a:t>
                      </a:r>
                      <a:r>
                        <a:rPr lang="ka-GE" sz="18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ka-GE" sz="18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ka-GE" sz="1800" b="1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2014 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ka-GE" sz="18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Project </a:t>
                      </a:r>
                      <a:r>
                        <a:rPr lang="ka-GE" sz="18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ka-GE" sz="1800" b="1" dirty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</a:br>
                      <a:r>
                        <a:rPr lang="ka-GE" sz="1800" b="1" dirty="0" smtClean="0">
                          <a:solidFill>
                            <a:srgbClr val="FFFFFF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2013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7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Sylfaen"/>
                        </a:rPr>
                        <a:t>Public Service Development Agency</a:t>
                      </a:r>
                      <a:endParaRPr lang="en-US" sz="1600" noProof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73.3 %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99.1 %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Sylfaen"/>
                        </a:rPr>
                        <a:t>Smart Logic</a:t>
                      </a:r>
                      <a:endParaRPr lang="ru-RU" sz="1600" noProof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67.1 %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99 %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Sylfaen"/>
                        </a:rPr>
                        <a:t>Legislative Herald of Georgia</a:t>
                      </a:r>
                      <a:endParaRPr lang="en-US" sz="1600" noProof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73.1 %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94.2 %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Sylfaen"/>
                        </a:rPr>
                        <a:t>Center for Crime Prevention</a:t>
                      </a:r>
                      <a:endParaRPr lang="en-US" sz="1600" noProof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24.7 %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88.3 %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Sylfaen"/>
                        </a:rPr>
                        <a:t>Training Center of Justice of Georgia</a:t>
                      </a:r>
                      <a:endParaRPr lang="en-US" sz="1600" noProof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19.3 %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96.7 %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5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National</a:t>
                      </a:r>
                      <a:r>
                        <a:rPr lang="en-US" sz="1600" baseline="0" noProof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Archives of Georgia</a:t>
                      </a:r>
                      <a:endParaRPr lang="en-US" sz="1600" noProof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24 %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99.5 %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03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Sylfaen"/>
                        </a:rPr>
                        <a:t>Notary Chamber of Georgia</a:t>
                      </a:r>
                      <a:endParaRPr lang="ru-RU" sz="1600" noProof="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>
                          <a:latin typeface="+mj-lt"/>
                          <a:ea typeface="Times New Roman"/>
                          <a:cs typeface="Times New Roman"/>
                        </a:rPr>
                        <a:t>0%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15.6 %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a-GE" sz="1800" b="1" dirty="0" smtClean="0">
                          <a:latin typeface="+mj-lt"/>
                          <a:ea typeface="Times New Roman"/>
                          <a:cs typeface="Times New Roman"/>
                        </a:rPr>
                        <a:t>90.6 %</a:t>
                      </a:r>
                      <a:endParaRPr lang="ru-RU" sz="1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4" name="Picture 3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332656"/>
            <a:ext cx="997820" cy="939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0" y="0"/>
          <a:ext cx="9144000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" y="31146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0" y="142852"/>
          <a:ext cx="8858280" cy="6257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" y="40290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00307"/>
            <a:ext cx="8229600" cy="3506985"/>
          </a:xfrm>
        </p:spPr>
        <p:txBody>
          <a:bodyPr>
            <a:normAutofit/>
          </a:bodyPr>
          <a:lstStyle/>
          <a:p>
            <a:pPr>
              <a:buNone/>
            </a:pPr>
            <a:endParaRPr lang="ka-GE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r">
              <a:buNone/>
            </a:pPr>
            <a:endParaRPr lang="ka-GE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</a:rPr>
              <a:t>Municipal Council of </a:t>
            </a:r>
            <a:r>
              <a:rPr lang="en-US" b="1" dirty="0" err="1" smtClean="0">
                <a:solidFill>
                  <a:srgbClr val="0070C0"/>
                </a:solidFill>
              </a:rPr>
              <a:t>Tsakla</a:t>
            </a:r>
            <a: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ka-GE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ka-GE" sz="1400" dirty="0" smtClean="0">
                <a:solidFill>
                  <a:srgbClr val="0070C0"/>
                </a:solidFill>
              </a:rPr>
              <a:t>                                    </a:t>
            </a:r>
            <a:r>
              <a:rPr lang="en-US" sz="1400" dirty="0" smtClean="0">
                <a:solidFill>
                  <a:srgbClr val="0070C0"/>
                </a:solidFill>
              </a:rPr>
              <a:t>				Left </a:t>
            </a:r>
            <a:r>
              <a:rPr lang="en-US" sz="1400" dirty="0" smtClean="0">
                <a:solidFill>
                  <a:srgbClr val="0070C0"/>
                </a:solidFill>
              </a:rPr>
              <a:t>26 FOI requests unanswered in </a:t>
            </a:r>
            <a:r>
              <a:rPr lang="en-US" sz="1400" dirty="0" smtClean="0">
                <a:solidFill>
                  <a:srgbClr val="0070C0"/>
                </a:solidFill>
              </a:rPr>
              <a:t>2015</a:t>
            </a:r>
            <a:endParaRPr lang="en-US" sz="1400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274638"/>
            <a:ext cx="7777187" cy="1143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effectLst/>
              </a:rPr>
              <a:t>The Most Unaccountable Regional Public Institution in </a:t>
            </a:r>
            <a:r>
              <a:rPr lang="ka-GE" sz="2800" dirty="0" smtClean="0">
                <a:solidFill>
                  <a:srgbClr val="0070C0"/>
                </a:solidFill>
                <a:effectLst/>
              </a:rPr>
              <a:t>2015</a:t>
            </a:r>
            <a:endParaRPr lang="en-US" sz="2800" dirty="0">
              <a:solidFill>
                <a:srgbClr val="0070C0"/>
              </a:solidFill>
              <a:effectLst/>
            </a:endParaRPr>
          </a:p>
        </p:txBody>
      </p:sp>
      <p:pic>
        <p:nvPicPr>
          <p:cNvPr id="4" name="Picture 3" descr="C:\Users\IDFI-1\Desktop\LO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49" y="214291"/>
            <a:ext cx="1285852" cy="1211087"/>
          </a:xfrm>
          <a:prstGeom prst="rect">
            <a:avLst/>
          </a:prstGeom>
          <a:noFill/>
        </p:spPr>
      </p:pic>
      <p:pic>
        <p:nvPicPr>
          <p:cNvPr id="2050" name="Picture 2" descr="C:\Users\gtushurashvili\Desktop\წალკა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3800" y="1600200"/>
            <a:ext cx="1752600" cy="2137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a-GE" sz="2000" b="1" dirty="0" smtClean="0">
                <a:solidFill>
                  <a:schemeClr val="accent1">
                    <a:lumMod val="75000"/>
                  </a:schemeClr>
                </a:solidFill>
              </a:rPr>
              <a:t>IDFI </a:t>
            </a:r>
            <a:r>
              <a:rPr lang="ka-GE" sz="2000" b="1" dirty="0" smtClean="0"/>
              <a:t>vs. </a:t>
            </a:r>
            <a:r>
              <a:rPr lang="en-US" sz="2000" b="1" dirty="0" smtClean="0">
                <a:solidFill>
                  <a:srgbClr val="CB7777"/>
                </a:solidFill>
              </a:rPr>
              <a:t>Ministry of Finance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endParaRPr lang="ka-GE" sz="2000" b="1" dirty="0" smtClean="0"/>
          </a:p>
          <a:p>
            <a:r>
              <a:rPr lang="ka-GE" sz="2000" b="1" dirty="0" smtClean="0">
                <a:solidFill>
                  <a:schemeClr val="accent1">
                    <a:lumMod val="75000"/>
                  </a:schemeClr>
                </a:solidFill>
              </a:rPr>
              <a:t>IDFI</a:t>
            </a:r>
            <a:r>
              <a:rPr lang="ka-GE" sz="2000" b="1" dirty="0" smtClean="0"/>
              <a:t> vs. </a:t>
            </a:r>
            <a:r>
              <a:rPr lang="en-US" sz="2000" b="1" dirty="0" smtClean="0">
                <a:solidFill>
                  <a:srgbClr val="CB7777"/>
                </a:solidFill>
              </a:rPr>
              <a:t>Ministry of Internal Affairs</a:t>
            </a:r>
            <a:r>
              <a:rPr lang="ka-GE" sz="2000" b="1" dirty="0" smtClean="0">
                <a:solidFill>
                  <a:srgbClr val="C00000"/>
                </a:solidFill>
              </a:rPr>
              <a:t/>
            </a:r>
            <a:br>
              <a:rPr lang="ka-GE" sz="2000" b="1" dirty="0" smtClean="0">
                <a:solidFill>
                  <a:srgbClr val="C00000"/>
                </a:solidFill>
              </a:rPr>
            </a:br>
            <a:endParaRPr lang="ka-GE" sz="2000" b="1" dirty="0" smtClean="0">
              <a:solidFill>
                <a:srgbClr val="C00000"/>
              </a:solidFill>
            </a:endParaRPr>
          </a:p>
          <a:p>
            <a:r>
              <a:rPr lang="ka-GE" sz="2000" b="1" dirty="0" smtClean="0">
                <a:solidFill>
                  <a:schemeClr val="accent1">
                    <a:lumMod val="75000"/>
                  </a:schemeClr>
                </a:solidFill>
              </a:rPr>
              <a:t>IDFI</a:t>
            </a:r>
            <a:r>
              <a:rPr lang="ka-GE" sz="2000" b="1" dirty="0" smtClean="0"/>
              <a:t> vs. </a:t>
            </a:r>
            <a:r>
              <a:rPr lang="en-US" sz="2000" b="1" dirty="0" smtClean="0">
                <a:solidFill>
                  <a:srgbClr val="CB7777"/>
                </a:solidFill>
              </a:rPr>
              <a:t>Penitentiary Department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endParaRPr lang="ka-GE" sz="2000" b="1" dirty="0" smtClean="0"/>
          </a:p>
          <a:p>
            <a:r>
              <a:rPr lang="ka-GE" sz="2000" b="1" dirty="0" smtClean="0">
                <a:solidFill>
                  <a:schemeClr val="accent1">
                    <a:lumMod val="75000"/>
                  </a:schemeClr>
                </a:solidFill>
              </a:rPr>
              <a:t>IDFI</a:t>
            </a:r>
            <a:r>
              <a:rPr lang="ka-GE" sz="2000" b="1" dirty="0" smtClean="0"/>
              <a:t> vs. </a:t>
            </a:r>
            <a:r>
              <a:rPr lang="en-US" sz="2000" b="1" dirty="0" smtClean="0">
                <a:solidFill>
                  <a:srgbClr val="CB7777"/>
                </a:solidFill>
              </a:rPr>
              <a:t>Ministry of Economy and Sustainable Development</a:t>
            </a:r>
            <a:r>
              <a:rPr lang="ka-GE" sz="2000" b="1" dirty="0" smtClean="0"/>
              <a:t/>
            </a:r>
            <a:br>
              <a:rPr lang="ka-GE" sz="2000" b="1" dirty="0" smtClean="0"/>
            </a:br>
            <a:endParaRPr lang="ka-GE" sz="2000" b="1" dirty="0" smtClean="0"/>
          </a:p>
          <a:p>
            <a:r>
              <a:rPr lang="ka-GE" sz="2000" b="1" dirty="0" smtClean="0">
                <a:solidFill>
                  <a:srgbClr val="6D97C9"/>
                </a:solidFill>
              </a:rPr>
              <a:t>IDFI </a:t>
            </a:r>
            <a:r>
              <a:rPr lang="ka-GE" sz="2000" b="1" dirty="0" smtClean="0"/>
              <a:t>vs</a:t>
            </a:r>
            <a:r>
              <a:rPr lang="ka-GE" sz="2000" b="1" dirty="0" smtClean="0">
                <a:solidFill>
                  <a:srgbClr val="6D97C9"/>
                </a:solidFill>
              </a:rPr>
              <a:t>. </a:t>
            </a:r>
            <a:r>
              <a:rPr lang="en-US" sz="2000" b="1" dirty="0" smtClean="0">
                <a:solidFill>
                  <a:srgbClr val="6D97C9"/>
                </a:solidFill>
              </a:rPr>
              <a:t>Ministry of Justice</a:t>
            </a:r>
            <a:r>
              <a:rPr lang="ka-GE" sz="2000" b="1" dirty="0" smtClean="0">
                <a:solidFill>
                  <a:srgbClr val="6D97C9"/>
                </a:solidFill>
              </a:rPr>
              <a:t/>
            </a:r>
            <a:br>
              <a:rPr lang="ka-GE" sz="2000" b="1" dirty="0" smtClean="0">
                <a:solidFill>
                  <a:srgbClr val="6D97C9"/>
                </a:solidFill>
              </a:rPr>
            </a:br>
            <a:endParaRPr lang="ka-GE" sz="2000" b="1" dirty="0" smtClean="0">
              <a:solidFill>
                <a:srgbClr val="6D97C9"/>
              </a:solidFill>
            </a:endParaRPr>
          </a:p>
          <a:p>
            <a:r>
              <a:rPr lang="ka-GE" sz="2000" b="1" dirty="0" smtClean="0">
                <a:solidFill>
                  <a:srgbClr val="6D97C9"/>
                </a:solidFill>
              </a:rPr>
              <a:t>IDFI </a:t>
            </a:r>
            <a:r>
              <a:rPr lang="ka-GE" sz="2000" b="1" dirty="0" smtClean="0"/>
              <a:t>vs.</a:t>
            </a:r>
            <a:r>
              <a:rPr lang="ka-GE" sz="2000" b="1" dirty="0" smtClean="0">
                <a:solidFill>
                  <a:srgbClr val="6D97C9"/>
                </a:solidFill>
              </a:rPr>
              <a:t> </a:t>
            </a:r>
            <a:r>
              <a:rPr lang="en-US" sz="2000" b="1" dirty="0" smtClean="0">
                <a:solidFill>
                  <a:srgbClr val="6D97C9"/>
                </a:solidFill>
              </a:rPr>
              <a:t>Revenue Service</a:t>
            </a:r>
            <a:endParaRPr lang="ru-RU" sz="2000" dirty="0">
              <a:solidFill>
                <a:srgbClr val="6D97C9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7" y="274638"/>
            <a:ext cx="8258204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effectLst/>
              </a:rPr>
              <a:t>Legal Practice of IDFI in </a:t>
            </a:r>
            <a:r>
              <a:rPr lang="ka-GE" sz="2800" dirty="0" smtClean="0">
                <a:solidFill>
                  <a:srgbClr val="0070C0"/>
                </a:solidFill>
                <a:effectLst/>
              </a:rPr>
              <a:t>2015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135071" y="285730"/>
          <a:ext cx="8651772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4275" name="Rectangle 3"/>
          <p:cNvSpPr>
            <a:spLocks noChangeArrowheads="1"/>
          </p:cNvSpPr>
          <p:nvPr/>
        </p:nvSpPr>
        <p:spPr bwMode="auto">
          <a:xfrm>
            <a:off x="1" y="31527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186766" cy="4124206"/>
          </a:xfr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Within the framework of the project in 2015 IDFI sent </a:t>
            </a:r>
            <a:r>
              <a:rPr lang="en-US" sz="2400" dirty="0" smtClean="0">
                <a:solidFill>
                  <a:srgbClr val="0070C0"/>
                </a:solidFill>
              </a:rPr>
              <a:t>8 297 FOI requests </a:t>
            </a:r>
            <a:r>
              <a:rPr lang="en-US" sz="2400" dirty="0" smtClean="0"/>
              <a:t>to 307 public institutions. The replies were received in </a:t>
            </a:r>
            <a:r>
              <a:rPr lang="en-US" sz="2400" dirty="0" smtClean="0">
                <a:solidFill>
                  <a:srgbClr val="0070C0"/>
                </a:solidFill>
              </a:rPr>
              <a:t>7 122 cases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ka-GE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29</a:t>
            </a:r>
            <a:r>
              <a:rPr lang="ka-GE" sz="1800" dirty="0" smtClean="0"/>
              <a:t>  </a:t>
            </a:r>
            <a:r>
              <a:rPr lang="en-US" sz="1800" dirty="0" smtClean="0"/>
              <a:t>Central Public Institutions; </a:t>
            </a:r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77  </a:t>
            </a:r>
            <a:r>
              <a:rPr lang="en-US" sz="1800" dirty="0" smtClean="0"/>
              <a:t>Legal Entities of Public Law (LEPL) and Sub-agencies; 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28  </a:t>
            </a:r>
            <a:r>
              <a:rPr lang="en-US" sz="1800" dirty="0" smtClean="0"/>
              <a:t>independent bodies</a:t>
            </a:r>
            <a:r>
              <a:rPr lang="ka-GE" sz="1800" dirty="0" smtClean="0"/>
              <a:t>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142 </a:t>
            </a:r>
            <a:r>
              <a:rPr lang="en-US" sz="1800" dirty="0" smtClean="0"/>
              <a:t>representative and legislative bodies of local self-government;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9  </a:t>
            </a:r>
            <a:r>
              <a:rPr lang="en-US" sz="1800" dirty="0" smtClean="0"/>
              <a:t>Administrations of State Representative-Governors</a:t>
            </a:r>
            <a:r>
              <a:rPr lang="ka-GE" sz="1800" dirty="0" smtClean="0"/>
              <a:t>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10</a:t>
            </a:r>
            <a:r>
              <a:rPr lang="ka-GE" sz="1800" dirty="0" smtClean="0"/>
              <a:t> </a:t>
            </a:r>
            <a:r>
              <a:rPr lang="en-US" sz="1800" dirty="0" smtClean="0"/>
              <a:t>State Universities</a:t>
            </a:r>
            <a:r>
              <a:rPr lang="ka-GE" sz="1800" dirty="0" smtClean="0"/>
              <a:t>;</a:t>
            </a:r>
            <a:endParaRPr lang="en-US" sz="1800" dirty="0" smtClean="0"/>
          </a:p>
          <a:p>
            <a:pPr lvl="0">
              <a:buFont typeface="Wingdings" pitchFamily="2" charset="2"/>
              <a:buChar char="Ø"/>
            </a:pPr>
            <a:r>
              <a:rPr lang="ka-GE" sz="1800" b="1" dirty="0" smtClean="0"/>
              <a:t>3</a:t>
            </a:r>
            <a:r>
              <a:rPr lang="ka-GE" sz="1800" dirty="0" smtClean="0"/>
              <a:t>  </a:t>
            </a:r>
            <a:r>
              <a:rPr lang="en-US" sz="1800" dirty="0" smtClean="0"/>
              <a:t>Institutions from the Judiciary</a:t>
            </a:r>
            <a:r>
              <a:rPr lang="ka-GE" sz="1800" dirty="0" smtClean="0"/>
              <a:t>;</a:t>
            </a:r>
            <a:endParaRPr lang="en-US" sz="1800" dirty="0" smtClean="0"/>
          </a:p>
          <a:p>
            <a:pPr>
              <a:buFont typeface="Wingdings" pitchFamily="2" charset="2"/>
              <a:buChar char="Ø"/>
            </a:pPr>
            <a:r>
              <a:rPr lang="ka-GE" sz="1800" b="1" dirty="0" smtClean="0"/>
              <a:t>9</a:t>
            </a:r>
            <a:r>
              <a:rPr lang="ka-GE" sz="1800" dirty="0" smtClean="0"/>
              <a:t>  </a:t>
            </a:r>
            <a:r>
              <a:rPr lang="en-US" sz="1800" dirty="0" smtClean="0"/>
              <a:t>State LTDs and N(N)LEs</a:t>
            </a:r>
            <a:r>
              <a:rPr lang="ka-GE" sz="1800" dirty="0" smtClean="0"/>
              <a:t>. </a:t>
            </a:r>
            <a:endParaRPr lang="en-US" sz="1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effectLst/>
              </a:rPr>
              <a:t>Statistics of the Received Public Information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70C0"/>
                </a:solidFill>
              </a:rPr>
              <a:t>Nomination for Ensuring Access to Public Information in 2015 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r>
              <a:rPr lang="en-US" sz="2400" b="1" dirty="0" smtClean="0">
                <a:solidFill>
                  <a:srgbClr val="0070C0"/>
                </a:solidFill>
              </a:rPr>
              <a:t>(Central Public Institutions)</a:t>
            </a:r>
            <a:r>
              <a:rPr lang="en-US" sz="2400" b="1" dirty="0" smtClean="0">
                <a:solidFill>
                  <a:srgbClr val="0070C0"/>
                </a:solidFill>
              </a:rPr>
              <a:t/>
            </a:r>
            <a:br>
              <a:rPr lang="en-US" sz="2400" b="1" dirty="0" smtClean="0">
                <a:solidFill>
                  <a:srgbClr val="0070C0"/>
                </a:solidFill>
              </a:rPr>
            </a:br>
            <a:endParaRPr lang="en-US" sz="24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2928934"/>
            <a:ext cx="7386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Ministry of Sport and Youth Affairs</a:t>
            </a:r>
            <a:endParaRPr lang="en-US" dirty="0"/>
          </a:p>
        </p:txBody>
      </p:sp>
      <p:pic>
        <p:nvPicPr>
          <p:cNvPr id="102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928663" y="4357695"/>
            <a:ext cx="7055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Ministry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of Environment and Natural Resources Protection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28663" y="3500438"/>
            <a:ext cx="75724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Ministry of Internally Displaced Persons from the Occupied Territories, Accommodation and Refugees Of Georgia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28662" y="2285992"/>
            <a:ext cx="738661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Ministry of Regional Development and Infrastructure</a:t>
            </a:r>
            <a:endParaRPr lang="en-US" dirty="0"/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build="p"/>
      <p:bldP spid="11" grpId="0" build="p"/>
      <p:bldP spid="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Nomination for Ensuring Access to Public Information in 2015 </a:t>
            </a:r>
            <a:r>
              <a:rPr lang="en-US" sz="2000" b="1" dirty="0" smtClean="0">
                <a:solidFill>
                  <a:srgbClr val="0070C0"/>
                </a:solidFill>
              </a:rPr>
              <a:t/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 (</a:t>
            </a:r>
            <a:r>
              <a:rPr lang="en-US" sz="2000" b="1" dirty="0" smtClean="0">
                <a:solidFill>
                  <a:srgbClr val="0070C0"/>
                </a:solidFill>
              </a:rPr>
              <a:t>LEPLs, Sub-agencies and Other Public Institutions</a:t>
            </a:r>
            <a:r>
              <a:rPr lang="ka-GE" sz="2000" b="1" dirty="0" smtClean="0">
                <a:solidFill>
                  <a:srgbClr val="0070C0"/>
                </a:solidFill>
              </a:rPr>
              <a:t>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1" y="1357298"/>
            <a:ext cx="6912768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National Statistics Office of Georgia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Election Administration of Georgia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Roads Department of Georgia</a:t>
            </a:r>
            <a:endParaRPr lang="en-US" sz="1600" dirty="0" smtClean="0"/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Georgian Civil Aviation Agency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National Agency of Wine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National Probation Agency</a:t>
            </a:r>
            <a:endParaRPr lang="ka-GE" sz="1600" dirty="0" smtClean="0"/>
          </a:p>
          <a:p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 smtClean="0"/>
              <a:t>National Center for Educational Quality Enhancement </a:t>
            </a:r>
            <a:endParaRPr lang="ka-GE" sz="1600" dirty="0" smtClean="0"/>
          </a:p>
          <a:p>
            <a:endParaRPr lang="ka-GE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1400" dirty="0" smtClean="0"/>
          </a:p>
          <a:p>
            <a:endParaRPr lang="ka-GE" sz="1400" dirty="0" smtClean="0"/>
          </a:p>
        </p:txBody>
      </p:sp>
      <p:pic>
        <p:nvPicPr>
          <p:cNvPr id="1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Ensuring Access to Public Information in 2015 </a:t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</a:rPr>
              <a:t>LEPLs, Sub-agencies and Other Public Institutions</a:t>
            </a:r>
            <a:r>
              <a:rPr lang="ka-GE" sz="2000" b="1" dirty="0" smtClean="0">
                <a:solidFill>
                  <a:srgbClr val="0070C0"/>
                </a:solidFill>
              </a:rPr>
              <a:t>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1" y="1571612"/>
            <a:ext cx="69127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National Bank of Georgia</a:t>
            </a:r>
            <a:endParaRPr lang="ka-GE" sz="1600" dirty="0" smtClean="0"/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Children and Youth National </a:t>
            </a:r>
            <a:r>
              <a:rPr lang="en-US" sz="1600" dirty="0" smtClean="0"/>
              <a:t>Center</a:t>
            </a:r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Center of Electoral Systems Development, Reforms and Trainings </a:t>
            </a:r>
            <a:r>
              <a:rPr lang="ka-GE" sz="1600" dirty="0" smtClean="0"/>
              <a:t/>
            </a:r>
            <a:br>
              <a:rPr lang="ka-GE" sz="1600" dirty="0" smtClean="0"/>
            </a:br>
            <a:endParaRPr lang="en-US" sz="1600" dirty="0" smtClean="0"/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State Audit Office</a:t>
            </a:r>
            <a:endParaRPr lang="ka-GE" sz="1600" dirty="0" smtClean="0"/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Civil Service Bureau </a:t>
            </a: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Children and Youth Development Fund</a:t>
            </a: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endParaRPr lang="ka-GE" sz="1600" dirty="0" smtClean="0"/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Georgian National Museum</a:t>
            </a:r>
            <a:endParaRPr lang="ka-GE" sz="16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</p:txBody>
      </p:sp>
      <p:pic>
        <p:nvPicPr>
          <p:cNvPr id="1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290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Nomination for Ensuring Access to Public Information in 2015 </a:t>
            </a:r>
            <a:r>
              <a:rPr lang="en-US" sz="2000" b="1" dirty="0" smtClean="0">
                <a:solidFill>
                  <a:srgbClr val="0070C0"/>
                </a:solidFill>
              </a:rPr>
              <a:t/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ka-GE" sz="2000" b="1" dirty="0" smtClean="0">
                <a:solidFill>
                  <a:srgbClr val="0070C0"/>
                </a:solidFill>
              </a:rPr>
              <a:t>(</a:t>
            </a:r>
            <a:r>
              <a:rPr lang="en-US" sz="2000" b="1" dirty="0" smtClean="0">
                <a:solidFill>
                  <a:srgbClr val="0070C0"/>
                </a:solidFill>
              </a:rPr>
              <a:t>LEPLs, Sub-agencies and Other Public Institutions</a:t>
            </a:r>
            <a:r>
              <a:rPr lang="ka-GE" sz="2000" b="1" dirty="0" smtClean="0">
                <a:solidFill>
                  <a:srgbClr val="0070C0"/>
                </a:solidFill>
              </a:rPr>
              <a:t>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714488"/>
            <a:ext cx="691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National Intellectual Property Center SAKPATENTI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ka-GE" sz="1600" dirty="0" smtClean="0"/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Penitentiary and Probation Training Centre</a:t>
            </a:r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The National Parliamentary Library of Georgia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Office of the Personal Data Protection of Georgia</a:t>
            </a:r>
            <a:endParaRPr lang="en-US" sz="1600" dirty="0" smtClean="0"/>
          </a:p>
          <a:p>
            <a:pPr>
              <a:buFont typeface="Wingdings" pitchFamily="2" charset="2"/>
              <a:buChar char="Ø"/>
            </a:pPr>
            <a:endParaRPr lang="ka-GE" sz="1600" dirty="0" smtClean="0"/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The Unified National Body of Accreditation - Accreditation Center</a:t>
            </a:r>
            <a:endParaRPr lang="ka-GE" sz="1600" dirty="0" smtClean="0"/>
          </a:p>
          <a:p>
            <a:pPr lvl="0"/>
            <a:endParaRPr lang="en-US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Scientific-Research Centre of Agriculture</a:t>
            </a:r>
            <a:endParaRPr lang="en-US" sz="1600" dirty="0" smtClean="0"/>
          </a:p>
          <a:p>
            <a:endParaRPr lang="ka-GE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err="1" smtClean="0"/>
              <a:t>Vano</a:t>
            </a:r>
            <a:r>
              <a:rPr lang="en-US" sz="1600" dirty="0" smtClean="0"/>
              <a:t> </a:t>
            </a:r>
            <a:r>
              <a:rPr lang="en-US" sz="1600" dirty="0" err="1" smtClean="0"/>
              <a:t>Khukhunaishvili</a:t>
            </a:r>
            <a:r>
              <a:rPr lang="en-US" sz="1600" dirty="0" smtClean="0"/>
              <a:t> Center for Effective Governance System and Territorial Arrangement Reform</a:t>
            </a: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endParaRPr lang="ka-GE" sz="1600" dirty="0" smtClean="0"/>
          </a:p>
          <a:p>
            <a:pPr lvl="0">
              <a:buFont typeface="Wingdings" pitchFamily="2" charset="2"/>
              <a:buChar char="Ø"/>
            </a:pPr>
            <a:r>
              <a:rPr lang="ka-GE" sz="1600" dirty="0" smtClean="0"/>
              <a:t> </a:t>
            </a:r>
            <a:r>
              <a:rPr lang="en-US" sz="1600" dirty="0" smtClean="0"/>
              <a:t>Legal Aid Service</a:t>
            </a:r>
            <a:endParaRPr lang="ka-GE" sz="1600" dirty="0" smtClean="0"/>
          </a:p>
          <a:p>
            <a:endParaRPr lang="en-US" sz="1600" dirty="0" smtClean="0"/>
          </a:p>
        </p:txBody>
      </p:sp>
      <p:pic>
        <p:nvPicPr>
          <p:cNvPr id="1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00035" y="1785927"/>
          <a:ext cx="7572428" cy="431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391400" cy="1143000"/>
          </a:xfrm>
        </p:spPr>
        <p:txBody>
          <a:bodyPr>
            <a:norm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  <a:effectLst/>
              </a:rPr>
              <a:t>Nomination for Improvement of Access to Public Information in 2015</a:t>
            </a:r>
            <a:endParaRPr lang="en-US" sz="2400" dirty="0"/>
          </a:p>
        </p:txBody>
      </p:sp>
      <p:pic>
        <p:nvPicPr>
          <p:cNvPr id="4" name="Picture 2" descr="C:\Users\IDFI-1\Desktop\K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0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76672"/>
            <a:ext cx="7659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Nomination for Ensuring Proactive Disclosure of Public Information in 2015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0100" y="2143116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b="1" dirty="0" smtClean="0"/>
              <a:t/>
            </a:r>
            <a:br>
              <a:rPr lang="ka-GE" b="1" dirty="0" smtClean="0"/>
            </a:br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ka-GE" b="1" dirty="0" smtClean="0"/>
              <a:t> </a:t>
            </a:r>
            <a:r>
              <a:rPr lang="en-US" b="1" dirty="0" smtClean="0"/>
              <a:t>Office of the National Security Council of Georgia</a:t>
            </a: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r>
              <a:rPr lang="ka-GE" b="1" dirty="0" smtClean="0"/>
              <a:t> </a:t>
            </a:r>
            <a:r>
              <a:rPr lang="en-US" b="1" dirty="0" smtClean="0"/>
              <a:t>State Audit Office of Georgia</a:t>
            </a:r>
            <a:r>
              <a:rPr lang="ka-GE" b="1" dirty="0" smtClean="0"/>
              <a:t/>
            </a:r>
            <a:br>
              <a:rPr lang="ka-GE" b="1" dirty="0" smtClean="0"/>
            </a:b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ka-GE" b="1" dirty="0" smtClean="0"/>
          </a:p>
          <a:p>
            <a:pPr>
              <a:buFont typeface="Wingdings" pitchFamily="2" charset="2"/>
              <a:buChar char="Ø"/>
            </a:pPr>
            <a:endParaRPr lang="en-US" b="1" dirty="0"/>
          </a:p>
        </p:txBody>
      </p:sp>
      <p:pic>
        <p:nvPicPr>
          <p:cNvPr id="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76672"/>
            <a:ext cx="7696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Nomination for Ensuring Access to Public Information in 2015 </a:t>
            </a:r>
            <a:r>
              <a:rPr lang="en-US" sz="2000" b="1" dirty="0" smtClean="0">
                <a:solidFill>
                  <a:srgbClr val="0070C0"/>
                </a:solidFill>
              </a:rPr>
              <a:t/>
            </a:r>
            <a:br>
              <a:rPr lang="en-US" sz="2000" b="1" dirty="0" smtClean="0">
                <a:solidFill>
                  <a:srgbClr val="0070C0"/>
                </a:solidFill>
              </a:rPr>
            </a:br>
            <a:r>
              <a:rPr lang="en-US" sz="2000" b="1" dirty="0" smtClean="0">
                <a:solidFill>
                  <a:srgbClr val="0070C0"/>
                </a:solidFill>
              </a:rPr>
              <a:t>(State Universities)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00100" y="2857496"/>
            <a:ext cx="763284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600" b="1" dirty="0" smtClean="0"/>
              <a:t>Tbilisi State Medical University</a:t>
            </a:r>
            <a:endParaRPr lang="ka-GE" sz="1600" b="1" dirty="0" smtClean="0"/>
          </a:p>
          <a:p>
            <a:endParaRPr lang="ka-GE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ka-GE" sz="1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ka-GE" sz="1600" b="1" dirty="0" smtClean="0"/>
              <a:t> </a:t>
            </a:r>
            <a:r>
              <a:rPr lang="en-US" sz="1600" b="1" dirty="0" err="1" smtClean="0"/>
              <a:t>Ivane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Javakhishvili</a:t>
            </a:r>
            <a:r>
              <a:rPr lang="en-US" sz="1600" b="1" dirty="0" smtClean="0"/>
              <a:t> Tbilisi State University</a:t>
            </a:r>
            <a:endParaRPr lang="ka-GE" sz="1600" b="1" dirty="0" smtClean="0"/>
          </a:p>
          <a:p>
            <a:pPr lvl="0">
              <a:buFont typeface="Wingdings" pitchFamily="2" charset="2"/>
              <a:buChar char="Ø"/>
            </a:pPr>
            <a:endParaRPr lang="ka-GE" sz="1600" b="1" dirty="0" smtClean="0"/>
          </a:p>
          <a:p>
            <a:pPr lvl="0">
              <a:buFont typeface="Wingdings" pitchFamily="2" charset="2"/>
              <a:buChar char="Ø"/>
            </a:pPr>
            <a:endParaRPr lang="ka-GE" sz="1600" b="1" dirty="0" smtClean="0"/>
          </a:p>
          <a:p>
            <a:pPr>
              <a:buFont typeface="Wingdings" pitchFamily="2" charset="2"/>
              <a:buChar char="Ø"/>
            </a:pPr>
            <a:r>
              <a:rPr lang="ka-GE" sz="1600" b="1" dirty="0" smtClean="0"/>
              <a:t> </a:t>
            </a:r>
            <a:r>
              <a:rPr lang="en-US" sz="1600" b="1" dirty="0" smtClean="0"/>
              <a:t>Georgian Technical University</a:t>
            </a:r>
            <a:endParaRPr lang="en-US" sz="1600" b="1" dirty="0" smtClean="0"/>
          </a:p>
          <a:p>
            <a:pPr lvl="0"/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ka-GE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ka-GE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476672"/>
            <a:ext cx="67687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Nomination for Ensuring Access to Public Information in 2015 </a:t>
            </a:r>
            <a:r>
              <a:rPr lang="en-US" sz="2000" b="1" dirty="0" smtClean="0">
                <a:solidFill>
                  <a:srgbClr val="0070C0"/>
                </a:solidFill>
              </a:rPr>
              <a:t> (</a:t>
            </a:r>
            <a:r>
              <a:rPr lang="en-US" sz="2000" b="1" dirty="0" err="1" smtClean="0">
                <a:solidFill>
                  <a:srgbClr val="0070C0"/>
                </a:solidFill>
              </a:rPr>
              <a:t>Adjara</a:t>
            </a:r>
            <a:r>
              <a:rPr lang="en-US" sz="2000" b="1" dirty="0" smtClean="0">
                <a:solidFill>
                  <a:srgbClr val="0070C0"/>
                </a:solidFill>
              </a:rPr>
              <a:t> A/R)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3622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Office of the Government of </a:t>
            </a:r>
            <a:r>
              <a:rPr lang="en-US" dirty="0" err="1" smtClean="0"/>
              <a:t>Adjara</a:t>
            </a:r>
            <a:r>
              <a:rPr lang="en-US" dirty="0" smtClean="0"/>
              <a:t> A/R</a:t>
            </a:r>
            <a:endParaRPr lang="en-US" dirty="0"/>
          </a:p>
        </p:txBody>
      </p:sp>
      <p:pic>
        <p:nvPicPr>
          <p:cNvPr id="1026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914400" y="28956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Ministry of Finance and Economy of </a:t>
            </a:r>
            <a:r>
              <a:rPr lang="en-US" dirty="0" err="1" smtClean="0"/>
              <a:t>Adjara</a:t>
            </a:r>
            <a:r>
              <a:rPr lang="en-US" dirty="0" smtClean="0"/>
              <a:t> A/R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4400" y="35052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Ministry of Agriculture </a:t>
            </a:r>
            <a:r>
              <a:rPr lang="en-US" dirty="0" smtClean="0"/>
              <a:t>of </a:t>
            </a:r>
            <a:r>
              <a:rPr lang="en-US" dirty="0" err="1" smtClean="0"/>
              <a:t>Adjara</a:t>
            </a:r>
            <a:r>
              <a:rPr lang="en-US" dirty="0" smtClean="0"/>
              <a:t> </a:t>
            </a:r>
            <a:r>
              <a:rPr lang="en-US" dirty="0" smtClean="0"/>
              <a:t>A/R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4114800"/>
            <a:ext cx="8001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Ministry of Health and Social Protection of </a:t>
            </a:r>
            <a:r>
              <a:rPr lang="en-US" dirty="0" err="1" smtClean="0"/>
              <a:t>Adjara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14400" y="4724400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ka-GE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Ministry of Education, Culture </a:t>
            </a:r>
            <a:r>
              <a:rPr lang="en-US" dirty="0" smtClean="0"/>
              <a:t>and Sport of </a:t>
            </a:r>
            <a:r>
              <a:rPr lang="en-US" dirty="0" err="1" smtClean="0"/>
              <a:t>Adjara</a:t>
            </a:r>
            <a:r>
              <a:rPr lang="en-US" dirty="0" smtClean="0"/>
              <a:t> </a:t>
            </a:r>
            <a:r>
              <a:rPr lang="en-US" dirty="0" smtClean="0"/>
              <a:t>A/R</a:t>
            </a:r>
            <a:endParaRPr lang="en-US" dirty="0"/>
          </a:p>
        </p:txBody>
      </p:sp>
    </p:spTree>
  </p:cSld>
  <p:clrMapOvr>
    <a:masterClrMapping/>
  </p:clrMapOvr>
  <p:transition advClick="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9" grpId="0" build="p"/>
      <p:bldP spid="12" grpId="0" build="p"/>
      <p:bldP spid="13" grpId="0" build="p"/>
      <p:bldP spid="14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76672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  <a:effectLst>
                  <a:outerShdw blurRad="279400" dir="7800000" algn="tl" rotWithShape="0">
                    <a:srgbClr val="000000">
                      <a:alpha val="33000"/>
                    </a:srgbClr>
                  </a:outerShdw>
                </a:effectLst>
              </a:rPr>
              <a:t>Nomination for Ensuring Access to Public Information in 2015 (Regions)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1643050"/>
            <a:ext cx="67698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smtClean="0"/>
              <a:t>Municipal Board of </a:t>
            </a:r>
            <a:r>
              <a:rPr lang="en-US" sz="1400" dirty="0" err="1" smtClean="0"/>
              <a:t>Tsageri</a:t>
            </a:r>
            <a:endParaRPr lang="en-US" sz="1400" dirty="0" smtClean="0"/>
          </a:p>
          <a:p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smtClean="0"/>
              <a:t>Municipal Board of </a:t>
            </a:r>
            <a:r>
              <a:rPr lang="en-US" sz="1400" dirty="0" err="1" smtClean="0"/>
              <a:t>Tkibuli</a:t>
            </a:r>
            <a:endParaRPr lang="en-US" sz="1400" dirty="0" smtClean="0"/>
          </a:p>
          <a:p>
            <a:pPr lvl="0"/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smtClean="0"/>
              <a:t>Municipal Board of </a:t>
            </a:r>
            <a:r>
              <a:rPr lang="en-US" sz="1400" dirty="0" smtClean="0"/>
              <a:t> </a:t>
            </a:r>
            <a:r>
              <a:rPr lang="en-US" sz="1400" dirty="0" err="1" smtClean="0"/>
              <a:t>Tskaltubo</a:t>
            </a:r>
            <a:r>
              <a:rPr lang="en-US" sz="1400" dirty="0" smtClean="0"/>
              <a:t> </a:t>
            </a: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smtClean="0"/>
              <a:t>Municipal Board of </a:t>
            </a:r>
            <a:r>
              <a:rPr lang="en-US" sz="1400" dirty="0" err="1" smtClean="0"/>
              <a:t>Kaspi</a:t>
            </a:r>
            <a:endParaRPr lang="en-US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smtClean="0"/>
              <a:t>Municipal Board of Self-governing Community of </a:t>
            </a:r>
            <a:r>
              <a:rPr lang="en-US" sz="1400" dirty="0" err="1" smtClean="0"/>
              <a:t>Zugdidi</a:t>
            </a: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smtClean="0"/>
              <a:t>Municipal Council of </a:t>
            </a:r>
            <a:r>
              <a:rPr lang="en-US" sz="1400" dirty="0" err="1" smtClean="0"/>
              <a:t>Tsageri</a:t>
            </a:r>
            <a:endParaRPr lang="en-US" sz="1400" dirty="0" smtClean="0"/>
          </a:p>
          <a:p>
            <a:pPr lvl="0"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r>
              <a:rPr lang="en-US" sz="1400" dirty="0" smtClean="0"/>
              <a:t>Municipal Council </a:t>
            </a:r>
            <a:r>
              <a:rPr lang="en-US" sz="1400" dirty="0" smtClean="0"/>
              <a:t>of </a:t>
            </a:r>
            <a:r>
              <a:rPr lang="en-US" sz="1400" dirty="0" err="1" smtClean="0"/>
              <a:t>Khulo</a:t>
            </a:r>
            <a:endParaRPr lang="en-US" sz="1400" dirty="0" smtClean="0"/>
          </a:p>
          <a:p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ka-GE" sz="1400" dirty="0" smtClean="0"/>
              <a:t> </a:t>
            </a:r>
            <a:r>
              <a:rPr lang="en-US" sz="1400" dirty="0" smtClean="0"/>
              <a:t>City Hall of </a:t>
            </a:r>
            <a:r>
              <a:rPr lang="en-US" sz="1400" dirty="0" err="1" smtClean="0"/>
              <a:t>Akhaltsikhe</a:t>
            </a:r>
            <a:endParaRPr lang="en-US" sz="1400" dirty="0" smtClean="0"/>
          </a:p>
          <a:p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City Hall of Ozurgeti</a:t>
            </a:r>
            <a:endParaRPr lang="ka-GE" dirty="0" smtClean="0"/>
          </a:p>
        </p:txBody>
      </p:sp>
      <p:pic>
        <p:nvPicPr>
          <p:cNvPr id="9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7543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Nomination for Ensuring Access to Public Information in 2015 (Regions)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71538" y="1643050"/>
            <a:ext cx="6769892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Administration of State Representative-Governor in </a:t>
            </a:r>
            <a:r>
              <a:rPr lang="en-US" sz="1400" dirty="0" err="1" smtClean="0"/>
              <a:t>Racha</a:t>
            </a:r>
            <a:r>
              <a:rPr lang="en-US" sz="1400" dirty="0" smtClean="0"/>
              <a:t> </a:t>
            </a:r>
            <a:r>
              <a:rPr lang="en-US" sz="1400" dirty="0" err="1" smtClean="0"/>
              <a:t>Letchkumi</a:t>
            </a:r>
            <a:r>
              <a:rPr lang="en-US" sz="1400" dirty="0" smtClean="0"/>
              <a:t> and </a:t>
            </a:r>
            <a:r>
              <a:rPr lang="en-US" sz="1400" dirty="0" err="1" smtClean="0"/>
              <a:t>Kvemo</a:t>
            </a:r>
            <a:r>
              <a:rPr lang="en-US" sz="1400" dirty="0" smtClean="0"/>
              <a:t> </a:t>
            </a:r>
            <a:r>
              <a:rPr lang="en-US" sz="1400" dirty="0" err="1" smtClean="0"/>
              <a:t>Svaneti</a:t>
            </a:r>
            <a:endParaRPr lang="en-US" sz="1400" dirty="0" smtClean="0"/>
          </a:p>
          <a:p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City Hall of </a:t>
            </a:r>
            <a:r>
              <a:rPr lang="en-US" sz="1400" dirty="0" err="1" smtClean="0"/>
              <a:t>Gori</a:t>
            </a:r>
            <a:r>
              <a:rPr lang="en-US" sz="1400" dirty="0" smtClean="0"/>
              <a:t> Municipality</a:t>
            </a: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 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Municipal Board of Self-governing Community of </a:t>
            </a:r>
            <a:r>
              <a:rPr lang="en-US" sz="1400" dirty="0" err="1" smtClean="0"/>
              <a:t>Mtskheta</a:t>
            </a:r>
            <a:endParaRPr lang="ka-GE" sz="1400" dirty="0" smtClean="0"/>
          </a:p>
          <a:p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Municipal Council of </a:t>
            </a:r>
            <a:r>
              <a:rPr lang="en-US" sz="1400" dirty="0" err="1" smtClean="0"/>
              <a:t>Kareli</a:t>
            </a:r>
            <a:endParaRPr lang="ka-GE" sz="1400" dirty="0" smtClean="0"/>
          </a:p>
          <a:p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Municipal Council of </a:t>
            </a:r>
            <a:r>
              <a:rPr lang="en-US" sz="1400" dirty="0" err="1" smtClean="0"/>
              <a:t>Abasha</a:t>
            </a:r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Administration of State Representative-Governor </a:t>
            </a:r>
            <a:r>
              <a:rPr lang="en-US" sz="1400" dirty="0" smtClean="0"/>
              <a:t>in </a:t>
            </a:r>
            <a:r>
              <a:rPr lang="en-US" sz="1400" dirty="0" err="1" smtClean="0"/>
              <a:t>Mtskheta</a:t>
            </a:r>
            <a:r>
              <a:rPr lang="en-US" sz="1400" dirty="0" smtClean="0"/>
              <a:t>-</a:t>
            </a:r>
            <a:r>
              <a:rPr lang="en-US" sz="1400" dirty="0" err="1" smtClean="0"/>
              <a:t>Mtianeti</a:t>
            </a:r>
            <a:endParaRPr lang="ka-GE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 lvl="0">
              <a:buFont typeface="Wingdings" pitchFamily="2" charset="2"/>
              <a:buChar char="Ø"/>
            </a:pPr>
            <a:r>
              <a:rPr lang="en-US" sz="1400" dirty="0" smtClean="0"/>
              <a:t>Municipal Council of </a:t>
            </a:r>
            <a:r>
              <a:rPr lang="en-US" sz="1400" dirty="0" err="1" smtClean="0"/>
              <a:t>Abrolauri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Municipal Council of </a:t>
            </a:r>
            <a:r>
              <a:rPr lang="en-US" sz="1400" dirty="0" err="1" smtClean="0"/>
              <a:t>Gori</a:t>
            </a:r>
            <a:endParaRPr lang="en-US" sz="1400" dirty="0" smtClean="0"/>
          </a:p>
          <a:p>
            <a:pPr>
              <a:buFont typeface="Wingdings" pitchFamily="2" charset="2"/>
              <a:buChar char="Ø"/>
            </a:pPr>
            <a:endParaRPr lang="ka-GE" sz="1400" dirty="0" smtClean="0"/>
          </a:p>
          <a:p>
            <a:pPr>
              <a:buFont typeface="Wingdings" pitchFamily="2" charset="2"/>
              <a:buChar char="Ø"/>
            </a:pPr>
            <a:r>
              <a:rPr lang="en-US" sz="1400" dirty="0" smtClean="0"/>
              <a:t>Municipal Council of Self-governing Community of </a:t>
            </a:r>
            <a:r>
              <a:rPr lang="en-US" sz="1400" dirty="0" err="1" smtClean="0"/>
              <a:t>Gori</a:t>
            </a:r>
            <a:endParaRPr lang="en-US" sz="1400" dirty="0" smtClean="0"/>
          </a:p>
          <a:p>
            <a:endParaRPr lang="en-US" sz="1400" dirty="0" smtClean="0"/>
          </a:p>
          <a:p>
            <a:endParaRPr lang="ka-GE" dirty="0" smtClean="0"/>
          </a:p>
        </p:txBody>
      </p:sp>
      <p:pic>
        <p:nvPicPr>
          <p:cNvPr id="9" name="Picture 2" descr="C:\Users\IDFI-1\Desktop\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260649"/>
            <a:ext cx="1008112" cy="18461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Chart 1"/>
          <p:cNvGraphicFramePr>
            <a:graphicFrameLocks/>
          </p:cNvGraphicFramePr>
          <p:nvPr/>
        </p:nvGraphicFramePr>
        <p:xfrm>
          <a:off x="0" y="152400"/>
          <a:ext cx="9144000" cy="6529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" y="27717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ka-GE" sz="4800" dirty="0" smtClean="0"/>
          </a:p>
          <a:p>
            <a:pPr algn="ctr">
              <a:buNone/>
            </a:pP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endParaRPr lang="en-US" sz="4800" b="1" dirty="0" smtClean="0">
              <a:latin typeface="Sylfaen" pitchFamily="18" charset="0"/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chemeClr val="accent1"/>
                </a:solidFill>
                <a:latin typeface="+mj-lt"/>
              </a:rPr>
              <a:t>Thank You for Attention!</a:t>
            </a:r>
            <a:endParaRPr lang="ka-GE" sz="3600" b="1" dirty="0" smtClean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285728"/>
            <a:ext cx="8524056" cy="2351184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  <a:effectLst/>
              </a:rPr>
              <a:t>Institute for Development of Freedom of Information (IDFI)</a:t>
            </a:r>
            <a:r>
              <a:rPr lang="en-US" sz="3200" dirty="0" smtClean="0">
                <a:solidFill>
                  <a:schemeClr val="accent1"/>
                </a:solidFill>
                <a:effectLst/>
              </a:rPr>
              <a:t/>
            </a:r>
            <a:br>
              <a:rPr lang="en-US" sz="3200" dirty="0" smtClean="0">
                <a:solidFill>
                  <a:schemeClr val="accent1"/>
                </a:solidFill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endParaRPr lang="en-US" sz="3200" dirty="0">
              <a:effectLst/>
            </a:endParaRPr>
          </a:p>
        </p:txBody>
      </p:sp>
      <p:pic>
        <p:nvPicPr>
          <p:cNvPr id="7" name="Picture 6" descr="PDF_LOGO_N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060849"/>
            <a:ext cx="4460496" cy="1514885"/>
          </a:xfrm>
          <a:prstGeom prst="rect">
            <a:avLst/>
          </a:prstGeom>
        </p:spPr>
      </p:pic>
      <p:pic>
        <p:nvPicPr>
          <p:cNvPr id="6" name="Picture 5" descr="IDFI_LOGO_BI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29323" y="1928802"/>
            <a:ext cx="2636076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0" y="304800"/>
          <a:ext cx="9144000" cy="61960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1" y="36195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20689"/>
          <a:ext cx="8229600" cy="5505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1329"/>
            <a:ext cx="8401080" cy="45259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Legal acts and explanatory notes on bonuses and salary supplements of the public officials 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a-GE" sz="2000" dirty="0" smtClean="0">
                <a:solidFill>
                  <a:srgbClr val="C00000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Refusal </a:t>
            </a:r>
            <a:r>
              <a:rPr lang="ka-GE" sz="2000" dirty="0" smtClean="0">
                <a:solidFill>
                  <a:srgbClr val="C00000"/>
                </a:solidFill>
              </a:rPr>
              <a:t>10.7</a:t>
            </a:r>
            <a:r>
              <a:rPr lang="ka-GE" sz="2000" dirty="0" smtClean="0">
                <a:solidFill>
                  <a:srgbClr val="C00000"/>
                </a:solidFill>
              </a:rPr>
              <a:t>%)</a:t>
            </a:r>
            <a:br>
              <a:rPr lang="ka-GE" sz="2000" dirty="0" smtClean="0">
                <a:solidFill>
                  <a:srgbClr val="C00000"/>
                </a:solidFill>
              </a:rPr>
            </a:br>
            <a:endParaRPr lang="ka-GE" sz="2000" dirty="0" smtClean="0"/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Biographical information (CV) of the appointed and dismissed public officials 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ka-GE" sz="2000" dirty="0" smtClean="0">
                <a:solidFill>
                  <a:srgbClr val="C00000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Refusal </a:t>
            </a:r>
            <a:r>
              <a:rPr lang="ka-GE" sz="2000" dirty="0" smtClean="0">
                <a:solidFill>
                  <a:srgbClr val="C00000"/>
                </a:solidFill>
              </a:rPr>
              <a:t>9.6</a:t>
            </a:r>
            <a:r>
              <a:rPr lang="ka-GE" sz="2000" dirty="0" smtClean="0">
                <a:solidFill>
                  <a:srgbClr val="C00000"/>
                </a:solidFill>
              </a:rPr>
              <a:t>%)</a:t>
            </a:r>
            <a:br>
              <a:rPr lang="ka-GE" sz="2000" dirty="0" smtClean="0">
                <a:solidFill>
                  <a:srgbClr val="C00000"/>
                </a:solidFill>
              </a:rPr>
            </a:br>
            <a:endParaRPr lang="en-US" sz="2000" dirty="0" smtClean="0"/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E-correspondence on simplified purchases </a:t>
            </a:r>
            <a: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ka-GE" sz="2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ka-GE" sz="2000" dirty="0" smtClean="0">
                <a:solidFill>
                  <a:srgbClr val="C00000"/>
                </a:solidFill>
              </a:rPr>
              <a:t>(</a:t>
            </a:r>
            <a:r>
              <a:rPr lang="en-US" sz="2000" dirty="0" smtClean="0">
                <a:solidFill>
                  <a:srgbClr val="C00000"/>
                </a:solidFill>
              </a:rPr>
              <a:t>Refusal </a:t>
            </a:r>
            <a:r>
              <a:rPr lang="ka-GE" sz="2000" dirty="0" smtClean="0">
                <a:solidFill>
                  <a:srgbClr val="C00000"/>
                </a:solidFill>
              </a:rPr>
              <a:t>7.1</a:t>
            </a:r>
            <a:r>
              <a:rPr lang="ka-GE" sz="2000" dirty="0" smtClean="0">
                <a:solidFill>
                  <a:srgbClr val="C00000"/>
                </a:solidFill>
              </a:rPr>
              <a:t>%)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71472" y="285729"/>
            <a:ext cx="8229600" cy="523220"/>
          </a:xfrm>
          <a:effectLst>
            <a:outerShdw blurRad="1270000" dist="2540000" dir="21540000" sx="200000" sy="200000" algn="ctr" rotWithShape="0">
              <a:srgbClr val="000000">
                <a:alpha val="0"/>
              </a:srgb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  <a:effectLst/>
              </a:rPr>
              <a:t>The Most Problematic FOI Requests in 2015</a:t>
            </a:r>
            <a:endParaRPr lang="ru-RU" sz="2800" dirty="0"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1" y="0"/>
          <a:ext cx="8429652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" y="335280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1" y="457200"/>
          <a:ext cx="8929719" cy="5900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" y="433387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1"/>
          <p:cNvGraphicFramePr>
            <a:graphicFrameLocks/>
          </p:cNvGraphicFramePr>
          <p:nvPr/>
        </p:nvGraphicFramePr>
        <p:xfrm>
          <a:off x="642911" y="285729"/>
          <a:ext cx="7858180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1" y="5800725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ako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1626</TotalTime>
  <Words>1064</Words>
  <Application>Microsoft Office PowerPoint</Application>
  <PresentationFormat>On-screen Show (4:3)</PresentationFormat>
  <Paragraphs>327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Concourse</vt:lpstr>
      <vt:lpstr>Slide 1</vt:lpstr>
      <vt:lpstr>Statistics of the Received Public Information</vt:lpstr>
      <vt:lpstr>Slide 3</vt:lpstr>
      <vt:lpstr>Slide 4</vt:lpstr>
      <vt:lpstr>Slide 5</vt:lpstr>
      <vt:lpstr>The Most Problematic FOI Requests in 2015</vt:lpstr>
      <vt:lpstr>Slide 7</vt:lpstr>
      <vt:lpstr>Slide 8</vt:lpstr>
      <vt:lpstr>Slide 9</vt:lpstr>
      <vt:lpstr>Slide 10</vt:lpstr>
      <vt:lpstr>The Most Closed Public Institution in 2015</vt:lpstr>
      <vt:lpstr>Slide 12</vt:lpstr>
      <vt:lpstr>Slide 13</vt:lpstr>
      <vt:lpstr>Indices of Access to Information in case of the most closed LEPLs of 2015</vt:lpstr>
      <vt:lpstr>Slide 15</vt:lpstr>
      <vt:lpstr>Slide 16</vt:lpstr>
      <vt:lpstr>The Most Unaccountable Regional Public Institution in 2015</vt:lpstr>
      <vt:lpstr>Legal Practice of IDFI in 2015</vt:lpstr>
      <vt:lpstr>Slide 19</vt:lpstr>
      <vt:lpstr>Slide 20</vt:lpstr>
      <vt:lpstr>Slide 21</vt:lpstr>
      <vt:lpstr>Slide 22</vt:lpstr>
      <vt:lpstr>Slide 23</vt:lpstr>
      <vt:lpstr>Nomination for Improvement of Access to Public Information in 2015</vt:lpstr>
      <vt:lpstr>Slide 25</vt:lpstr>
      <vt:lpstr>Slide 26</vt:lpstr>
      <vt:lpstr>Slide 27</vt:lpstr>
      <vt:lpstr>Slide 28</vt:lpstr>
      <vt:lpstr>Slide 29</vt:lpstr>
      <vt:lpstr>Institute for Development of Freedom of Information (IDFI)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Tako</dc:creator>
  <cp:lastModifiedBy>Windows User</cp:lastModifiedBy>
  <cp:revision>352</cp:revision>
  <dcterms:created xsi:type="dcterms:W3CDTF">2013-06-28T05:37:22Z</dcterms:created>
  <dcterms:modified xsi:type="dcterms:W3CDTF">2015-12-10T16:49:55Z</dcterms:modified>
</cp:coreProperties>
</file>